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Arial Narrow" panose="020B0606020202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Gd2eVftsdrOjp0EmjYBYVpjm4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D12C0F-2B2D-4E93-AB04-67D4B8012252}">
  <a:tblStyle styleId="{B9D12C0F-2B2D-4E93-AB04-67D4B801225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48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f21dfe67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" name="Google Shape;55;gf21dfe67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f21dfe671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" name="Google Shape;61;gf21dfe671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267476f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" name="Google Shape;68;gf267476f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40709" y="39328"/>
            <a:ext cx="11656464" cy="63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116150" y="716239"/>
            <a:ext cx="11712056" cy="602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148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 Narrow"/>
              <a:buChar char="•"/>
              <a:defRPr sz="28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–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•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0519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–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»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cxnSp>
        <p:nvCxnSpPr>
          <p:cNvPr id="12" name="Google Shape;12;p4"/>
          <p:cNvCxnSpPr/>
          <p:nvPr/>
        </p:nvCxnSpPr>
        <p:spPr>
          <a:xfrm>
            <a:off x="0" y="696808"/>
            <a:ext cx="12192000" cy="0"/>
          </a:xfrm>
          <a:prstGeom prst="straightConnector1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196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2"/>
              </a:buClr>
              <a:buSzPts val="3360"/>
              <a:buFont typeface="Arial Narrow"/>
              <a:buChar char="•"/>
              <a:defRPr sz="335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1148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 Narrow"/>
              <a:buChar char="–"/>
              <a:defRPr sz="28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•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–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 rot="5400000">
            <a:off x="7285037" y="1828805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6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196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2"/>
              </a:buClr>
              <a:buSzPts val="3360"/>
              <a:buFont typeface="Arial Narrow"/>
              <a:buChar char="•"/>
              <a:defRPr sz="335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1148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 Narrow"/>
              <a:buChar char="–"/>
              <a:defRPr sz="28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•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–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2"/>
              </a:buClr>
              <a:buSzPts val="3360"/>
              <a:buFont typeface="Arial Narrow"/>
              <a:buNone/>
              <a:defRPr sz="335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 Narrow"/>
              <a:buNone/>
              <a:defRPr sz="28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None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None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None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None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None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None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None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None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None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 Narrow"/>
              <a:buNone/>
              <a:defRPr sz="167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 Narrow"/>
              <a:buNone/>
              <a:defRPr sz="167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 Narrow"/>
              <a:buNone/>
              <a:defRPr sz="167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 Narrow"/>
              <a:buNone/>
              <a:defRPr sz="167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 Narrow"/>
              <a:buNone/>
              <a:defRPr sz="167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 Narrow"/>
              <a:buNone/>
              <a:defRPr sz="167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196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2"/>
              </a:buClr>
              <a:buSzPts val="3360"/>
              <a:buFont typeface="Arial Narrow"/>
              <a:buChar char="•"/>
              <a:defRPr sz="335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1148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 Narrow"/>
              <a:buChar char="–"/>
              <a:defRPr sz="28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•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6576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–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6576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»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6576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»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6576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»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65759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»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65759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»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196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2"/>
              </a:buClr>
              <a:buSzPts val="3360"/>
              <a:buFont typeface="Arial Narrow"/>
              <a:buChar char="•"/>
              <a:defRPr sz="335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1148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 Narrow"/>
              <a:buChar char="–"/>
              <a:defRPr sz="28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•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6576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–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6576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»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6576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»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6576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»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65759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»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65759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»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 Narrow"/>
              <a:buNone/>
              <a:defRPr sz="288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None/>
              <a:defRPr sz="216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148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 Narrow"/>
              <a:buChar char="•"/>
              <a:defRPr sz="28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–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•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0519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–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»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»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»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»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»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3"/>
          </p:nvPr>
        </p:nvSpPr>
        <p:spPr>
          <a:xfrm>
            <a:off x="6193376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 Narrow"/>
              <a:buNone/>
              <a:defRPr sz="288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None/>
              <a:defRPr sz="216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4"/>
          </p:nvPr>
        </p:nvSpPr>
        <p:spPr>
          <a:xfrm>
            <a:off x="6193376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148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 Narrow"/>
              <a:buChar char="•"/>
              <a:defRPr sz="28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–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•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0519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–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»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»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»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»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»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609609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72440" algn="l" rtl="0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chemeClr val="dk2"/>
              </a:buClr>
              <a:buSzPts val="3840"/>
              <a:buFont typeface="Arial Narrow"/>
              <a:buChar char="•"/>
              <a:defRPr sz="384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4196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2"/>
              </a:buClr>
              <a:buSzPts val="3360"/>
              <a:buFont typeface="Arial Narrow"/>
              <a:buChar char="–"/>
              <a:defRPr sz="335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41148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 Narrow"/>
              <a:buChar char="•"/>
              <a:defRPr sz="28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–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»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»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»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»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»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609609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 Narrow"/>
              <a:buNone/>
              <a:defRPr sz="167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 Narrow"/>
              <a:buNone/>
              <a:defRPr sz="144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 Narrow"/>
              <a:buNone/>
              <a:defRPr sz="10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 Narrow"/>
              <a:buNone/>
              <a:defRPr sz="10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 Narrow"/>
              <a:buNone/>
              <a:defRPr sz="10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 Narrow"/>
              <a:buNone/>
              <a:defRPr sz="10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 Narrow"/>
              <a:buNone/>
              <a:defRPr sz="10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 Narrow"/>
              <a:buNone/>
              <a:defRPr sz="10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8" name="Google Shape;38;p1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 Narrow"/>
              <a:buNone/>
              <a:defRPr sz="167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 Narrow"/>
              <a:buNone/>
              <a:defRPr sz="144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 Narrow"/>
              <a:buNone/>
              <a:defRPr sz="10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 Narrow"/>
              <a:buNone/>
              <a:defRPr sz="10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 Narrow"/>
              <a:buNone/>
              <a:defRPr sz="10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 Narrow"/>
              <a:buNone/>
              <a:defRPr sz="10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 Narrow"/>
              <a:buNone/>
              <a:defRPr sz="10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 Narrow"/>
              <a:buNone/>
              <a:defRPr sz="10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0" cap="flat" cmpd="thickThin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 Narrow"/>
              <a:buNone/>
            </a:pPr>
            <a:endParaRPr sz="192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" name="Google Shape;7;p3" descr="BSAC 2Col 600X49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736632" y="5829302"/>
            <a:ext cx="1466849" cy="102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3"/>
          <p:cNvSpPr txBox="1"/>
          <p:nvPr/>
        </p:nvSpPr>
        <p:spPr>
          <a:xfrm>
            <a:off x="11099800" y="6318256"/>
            <a:ext cx="611717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"/>
              <a:buFont typeface="Arial Narrow"/>
              <a:buNone/>
            </a:pPr>
            <a:r>
              <a:rPr lang="en-US" sz="36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Spring 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x.com/fedextrack/?trknbr=504044572571&amp;trkqual=2459476000~504044572571~F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fedex.com/fedextrack/?trknbr=283938731189&amp;trkqual=2459479000~283938731189~F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>
            <a:spLocks noGrp="1"/>
          </p:cNvSpPr>
          <p:nvPr>
            <p:ph type="title"/>
          </p:nvPr>
        </p:nvSpPr>
        <p:spPr>
          <a:xfrm>
            <a:off x="40709" y="39328"/>
            <a:ext cx="11656464" cy="63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9/22/21 SCuM</a:t>
            </a:r>
            <a:endParaRPr/>
          </a:p>
        </p:txBody>
      </p:sp>
      <p:sp>
        <p:nvSpPr>
          <p:cNvPr id="51" name="Google Shape;51;p1"/>
          <p:cNvSpPr txBox="1">
            <a:spLocks noGrp="1"/>
          </p:cNvSpPr>
          <p:nvPr>
            <p:ph type="body" idx="1"/>
          </p:nvPr>
        </p:nvSpPr>
        <p:spPr>
          <a:xfrm>
            <a:off x="116150" y="716250"/>
            <a:ext cx="5865600" cy="6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14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dirty="0"/>
              <a:t>Sulu Boards tracking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504044572571</a:t>
            </a:r>
            <a:endParaRPr dirty="0"/>
          </a:p>
          <a:p>
            <a:pPr marL="457200" lvl="0" indent="-4114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Char char="•"/>
            </a:pPr>
            <a:r>
              <a:rPr lang="en-US" dirty="0" err="1">
                <a:solidFill>
                  <a:schemeClr val="dk1"/>
                </a:solidFill>
              </a:rPr>
              <a:t>Quik</a:t>
            </a:r>
            <a:r>
              <a:rPr lang="en-US" dirty="0">
                <a:solidFill>
                  <a:schemeClr val="dk1"/>
                </a:solidFill>
              </a:rPr>
              <a:t> Pak dice sent</a:t>
            </a:r>
            <a:endParaRPr dirty="0">
              <a:solidFill>
                <a:schemeClr val="dk1"/>
              </a:solidFill>
            </a:endParaRPr>
          </a:p>
          <a:p>
            <a:pPr marL="914400" lvl="1" indent="-4114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Char char="–"/>
            </a:pPr>
            <a:r>
              <a:rPr lang="en-US" dirty="0" err="1">
                <a:solidFill>
                  <a:schemeClr val="dk1"/>
                </a:solidFill>
              </a:rPr>
              <a:t>Wirebond</a:t>
            </a:r>
            <a:r>
              <a:rPr lang="en-US" dirty="0">
                <a:solidFill>
                  <a:schemeClr val="dk1"/>
                </a:solidFill>
              </a:rPr>
              <a:t> Diagram</a:t>
            </a:r>
            <a:endParaRPr dirty="0">
              <a:solidFill>
                <a:schemeClr val="dk1"/>
              </a:solidFill>
            </a:endParaRPr>
          </a:p>
          <a:p>
            <a:pPr marL="914400" lvl="1" indent="-4114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Char char="–"/>
            </a:pPr>
            <a:r>
              <a:rPr lang="en-US" dirty="0">
                <a:solidFill>
                  <a:schemeClr val="dk1"/>
                </a:solidFill>
              </a:rPr>
              <a:t>Gel Pack layout</a:t>
            </a:r>
            <a:endParaRPr dirty="0">
              <a:solidFill>
                <a:schemeClr val="dk1"/>
              </a:solidFill>
            </a:endParaRPr>
          </a:p>
          <a:p>
            <a:pPr marL="914400" lvl="1" indent="-4114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Char char="–"/>
            </a:pPr>
            <a:r>
              <a:rPr lang="en-US" dirty="0" err="1">
                <a:solidFill>
                  <a:schemeClr val="dk1"/>
                </a:solidFill>
              </a:rPr>
              <a:t>Fedex</a:t>
            </a:r>
            <a:r>
              <a:rPr lang="en-US" dirty="0">
                <a:solidFill>
                  <a:schemeClr val="dk1"/>
                </a:solidFill>
              </a:rPr>
              <a:t> tracking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283938731189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2" name="Google Shape;5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1725" y="829778"/>
            <a:ext cx="5905450" cy="4826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21dfe6719_0_0"/>
          <p:cNvSpPr txBox="1">
            <a:spLocks noGrp="1"/>
          </p:cNvSpPr>
          <p:nvPr>
            <p:ph type="title"/>
          </p:nvPr>
        </p:nvSpPr>
        <p:spPr>
          <a:xfrm>
            <a:off x="40709" y="39328"/>
            <a:ext cx="116565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9/22/21 SCuM Wirebond Diagram</a:t>
            </a:r>
            <a:endParaRPr/>
          </a:p>
        </p:txBody>
      </p:sp>
      <p:pic>
        <p:nvPicPr>
          <p:cNvPr id="58" name="Google Shape;58;gf21dfe671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7450" y="845053"/>
            <a:ext cx="6377098" cy="587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21dfe6719_0_5"/>
          <p:cNvSpPr txBox="1">
            <a:spLocks noGrp="1"/>
          </p:cNvSpPr>
          <p:nvPr>
            <p:ph type="title"/>
          </p:nvPr>
        </p:nvSpPr>
        <p:spPr>
          <a:xfrm>
            <a:off x="40709" y="39328"/>
            <a:ext cx="116565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9/22/21 SCuM Gel Pak</a:t>
            </a:r>
            <a:endParaRPr/>
          </a:p>
        </p:txBody>
      </p:sp>
      <p:graphicFrame>
        <p:nvGraphicFramePr>
          <p:cNvPr id="64" name="Google Shape;64;gf21dfe6719_0_5"/>
          <p:cNvGraphicFramePr/>
          <p:nvPr/>
        </p:nvGraphicFramePr>
        <p:xfrm>
          <a:off x="2509650" y="2173900"/>
          <a:ext cx="2975600" cy="2046450"/>
        </p:xfrm>
        <a:graphic>
          <a:graphicData uri="http://schemas.openxmlformats.org/drawingml/2006/table">
            <a:tbl>
              <a:tblPr>
                <a:noFill/>
                <a:tableStyleId>{B9D12C0F-2B2D-4E93-AB04-67D4B8012252}</a:tableStyleId>
              </a:tblPr>
              <a:tblGrid>
                <a:gridCol w="37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11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12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13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14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15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16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17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18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19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20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21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22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23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24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25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26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27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28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29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30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31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32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33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34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35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36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37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38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39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40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41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42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43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44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45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46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47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48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49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50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5" name="Google Shape;65;gf21dfe6719_0_5"/>
          <p:cNvPicPr preferRelativeResize="0"/>
          <p:nvPr/>
        </p:nvPicPr>
        <p:blipFill rotWithShape="1">
          <a:blip r:embed="rId3">
            <a:alphaModFix/>
          </a:blip>
          <a:srcRect t="9358" b="4863"/>
          <a:stretch/>
        </p:blipFill>
        <p:spPr>
          <a:xfrm>
            <a:off x="5623700" y="818550"/>
            <a:ext cx="4829050" cy="552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267476f4f_0_0"/>
          <p:cNvSpPr txBox="1">
            <a:spLocks noGrp="1"/>
          </p:cNvSpPr>
          <p:nvPr>
            <p:ph type="title"/>
          </p:nvPr>
        </p:nvSpPr>
        <p:spPr>
          <a:xfrm>
            <a:off x="40709" y="39328"/>
            <a:ext cx="116565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9/22/21 SCuM Gel Pak</a:t>
            </a:r>
            <a:endParaRPr/>
          </a:p>
        </p:txBody>
      </p:sp>
      <p:pic>
        <p:nvPicPr>
          <p:cNvPr id="71" name="Google Shape;71;gf267476f4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775" y="995700"/>
            <a:ext cx="4213851" cy="56184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2" name="Google Shape;72;gf267476f4f_0_0"/>
          <p:cNvGraphicFramePr/>
          <p:nvPr/>
        </p:nvGraphicFramePr>
        <p:xfrm>
          <a:off x="2509650" y="2173900"/>
          <a:ext cx="2975600" cy="2046450"/>
        </p:xfrm>
        <a:graphic>
          <a:graphicData uri="http://schemas.openxmlformats.org/drawingml/2006/table">
            <a:tbl>
              <a:tblPr>
                <a:noFill/>
                <a:tableStyleId>{B9D12C0F-2B2D-4E93-AB04-67D4B8012252}</a:tableStyleId>
              </a:tblPr>
              <a:tblGrid>
                <a:gridCol w="37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11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12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13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14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15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16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17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18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19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20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21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22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23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24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25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26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27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28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29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30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31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32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33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34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35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36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37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38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39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40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41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42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43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44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45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46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47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48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49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50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Widescreen</PresentationFormat>
  <Paragraphs>109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Arial Narrow</vt:lpstr>
      <vt:lpstr>Default Design</vt:lpstr>
      <vt:lpstr>9/22/21 SCuM</vt:lpstr>
      <vt:lpstr>9/22/21 SCuM Wirebond Diagram</vt:lpstr>
      <vt:lpstr>9/22/21 SCuM Gel Pak</vt:lpstr>
      <vt:lpstr>9/22/21 SCuM Gel Pak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9/22/21 SCuM</dc:title>
  <dc:creator>pister@eecs.berkeley.edu</dc:creator>
  <cp:lastModifiedBy>Alexis Moreno</cp:lastModifiedBy>
  <cp:revision>1</cp:revision>
  <dcterms:created xsi:type="dcterms:W3CDTF">2018-05-30T22:39:53Z</dcterms:created>
  <dcterms:modified xsi:type="dcterms:W3CDTF">2021-09-22T17:11:19Z</dcterms:modified>
</cp:coreProperties>
</file>