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933" r:id="rId2"/>
    <p:sldId id="941" r:id="rId3"/>
    <p:sldId id="934" r:id="rId4"/>
    <p:sldId id="935" r:id="rId5"/>
    <p:sldId id="947" r:id="rId6"/>
    <p:sldId id="948" r:id="rId7"/>
    <p:sldId id="944" r:id="rId8"/>
    <p:sldId id="949" r:id="rId9"/>
    <p:sldId id="950" r:id="rId10"/>
    <p:sldId id="940" r:id="rId11"/>
    <p:sldId id="94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y Weis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3631" autoAdjust="0"/>
  </p:normalViewPr>
  <p:slideViewPr>
    <p:cSldViewPr>
      <p:cViewPr varScale="1">
        <p:scale>
          <a:sx n="112" d="100"/>
          <a:sy n="112" d="100"/>
        </p:scale>
        <p:origin x="126" y="2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ar\Documents\GitHub\bamlab-research\2021.11.08_dc_dc_converter_testing\2021.11.08_dc_dc_converter_testing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S-85S1AB18-I6T1U</a:t>
            </a:r>
            <a:r>
              <a:rPr lang="en-US" baseline="0"/>
              <a:t> with V_ext = 3 V and V_bat = 1.8 V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measurements!$A$4</c:f>
              <c:strCache>
                <c:ptCount val="1"/>
                <c:pt idx="0">
                  <c:v>DC1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76200">
                <a:solidFill>
                  <a:schemeClr val="tx1"/>
                </a:solidFill>
              </a:ln>
              <a:effectLst/>
            </c:spPr>
          </c:marker>
          <c:xVal>
            <c:numRef>
              <c:f>measurements!$G$2:$G$4</c:f>
              <c:numCache>
                <c:formatCode>General</c:formatCode>
                <c:ptCount val="3"/>
                <c:pt idx="0">
                  <c:v>0.15270016750418761</c:v>
                </c:pt>
                <c:pt idx="1">
                  <c:v>0.34854666666666667</c:v>
                </c:pt>
                <c:pt idx="2">
                  <c:v>1.5254187604690117</c:v>
                </c:pt>
              </c:numCache>
            </c:numRef>
          </c:xVal>
          <c:yVal>
            <c:numRef>
              <c:f>measurements!$J$2:$J$4</c:f>
              <c:numCache>
                <c:formatCode>0%</c:formatCode>
                <c:ptCount val="3"/>
                <c:pt idx="0">
                  <c:v>0.87550016792558172</c:v>
                </c:pt>
                <c:pt idx="1">
                  <c:v>0.89515100201169606</c:v>
                </c:pt>
                <c:pt idx="2">
                  <c:v>0.89478951992922218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65-4415-B976-148F841F70E6}"/>
            </c:ext>
          </c:extLst>
        </c:ser>
        <c:ser>
          <c:idx val="1"/>
          <c:order val="1"/>
          <c:tx>
            <c:strRef>
              <c:f>measurements!$A$5</c:f>
              <c:strCache>
                <c:ptCount val="1"/>
                <c:pt idx="0">
                  <c:v>DC2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76200">
                <a:solidFill>
                  <a:schemeClr val="accent2"/>
                </a:solidFill>
              </a:ln>
              <a:effectLst/>
            </c:spPr>
          </c:marker>
          <c:xVal>
            <c:numRef>
              <c:f>measurements!$G$5:$G$7</c:f>
              <c:numCache>
                <c:formatCode>General</c:formatCode>
                <c:ptCount val="3"/>
                <c:pt idx="0">
                  <c:v>0.15129983249581239</c:v>
                </c:pt>
                <c:pt idx="1">
                  <c:v>0.34480190476190475</c:v>
                </c:pt>
                <c:pt idx="2">
                  <c:v>1.5225879396984925</c:v>
                </c:pt>
              </c:numCache>
            </c:numRef>
          </c:xVal>
          <c:yVal>
            <c:numRef>
              <c:f>measurements!$J$5:$J$7</c:f>
              <c:numCache>
                <c:formatCode>0%</c:formatCode>
                <c:ptCount val="3"/>
                <c:pt idx="0">
                  <c:v>0.66020814830998786</c:v>
                </c:pt>
                <c:pt idx="1">
                  <c:v>0.66471124176682383</c:v>
                </c:pt>
                <c:pt idx="2">
                  <c:v>0.68804852019231144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465-4415-B976-148F841F70E6}"/>
            </c:ext>
          </c:extLst>
        </c:ser>
        <c:ser>
          <c:idx val="2"/>
          <c:order val="2"/>
          <c:tx>
            <c:strRef>
              <c:f>measurements!$A$8</c:f>
              <c:strCache>
                <c:ptCount val="1"/>
                <c:pt idx="0">
                  <c:v>L6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76200">
                <a:solidFill>
                  <a:srgbClr val="00B050"/>
                </a:solidFill>
              </a:ln>
              <a:effectLst/>
            </c:spPr>
          </c:marker>
          <c:xVal>
            <c:numRef>
              <c:f>measurements!$G$8:$G$10</c:f>
              <c:numCache>
                <c:formatCode>General</c:formatCode>
                <c:ptCount val="3"/>
                <c:pt idx="0">
                  <c:v>0.15194974874371858</c:v>
                </c:pt>
                <c:pt idx="1">
                  <c:v>0.34783428571428571</c:v>
                </c:pt>
                <c:pt idx="2">
                  <c:v>1.5161139028475714</c:v>
                </c:pt>
              </c:numCache>
            </c:numRef>
          </c:xVal>
          <c:yVal>
            <c:numRef>
              <c:f>measurements!$J$8:$J$10</c:f>
              <c:numCache>
                <c:formatCode>0%</c:formatCode>
                <c:ptCount val="3"/>
                <c:pt idx="0">
                  <c:v>0.6857696272406808</c:v>
                </c:pt>
                <c:pt idx="1">
                  <c:v>0.67862246172161178</c:v>
                </c:pt>
                <c:pt idx="2">
                  <c:v>0.64882506654628558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465-4415-B976-148F841F7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313024"/>
        <c:axId val="610330496"/>
      </c:scatterChart>
      <c:valAx>
        <c:axId val="61031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I_bat</a:t>
                </a:r>
                <a:r>
                  <a:rPr lang="en-US" baseline="0"/>
                  <a:t> (mA)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330496"/>
        <c:crosses val="autoZero"/>
        <c:crossBetween val="midCat"/>
      </c:valAx>
      <c:valAx>
        <c:axId val="61033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P_bat/P_ext</a:t>
                </a:r>
                <a:r>
                  <a:rPr lang="en-US" baseline="0"/>
                  <a:t> (%)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313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DDE86B9-46A9-AA45-A7CA-3F6DA994CB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AFE7150-3902-4346-AB4B-649D4AD983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ABA41085-8FF3-C64C-8B43-FB77B0635B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8E9559E4-B9FE-584D-9A6E-AC542B1CB0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C72BD74-17C4-D24E-9CA4-FE1927CC9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0A66732-89C3-9E43-A515-6FC6BF51C7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77CADC2-9DC9-9D48-958C-4C7BBEBA2F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363F496-9C6B-AE49-A7D5-0BBAD552A8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A48030D-FA88-FC49-8DF5-A46453B1B3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16131C3F-B22D-1149-895A-9130481C7E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BFA284DB-6BD7-DB4E-8FA9-944AC7293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03BBB27-07B5-3E46-8EEE-9D4993853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DDCD-55E1-7E4A-BD61-FA0994FCB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426B1-2019-6D4E-9190-70C9D7843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FF871E-405B-7A48-8255-1EDC59449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C400D1-7351-9547-BDFA-737E73B49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244934-B467-9B45-B070-091D19278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A1BC-E717-B843-890D-818412E7C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3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3105-8487-D64C-B2A2-2414A164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F9BAE-03C0-2B4F-9341-C92212655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A1954D-7CCB-5F47-8E3F-421638B81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24A88-B11A-E14F-91AE-F99C87D43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8F3541-699A-874C-A5B3-4ED3FC3D0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EC66-30FA-3040-9C9B-413EBD464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2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8E257-2DAE-0240-B915-0492897A1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9003B-D552-A34B-A67E-652FDDB4A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D6BC52-1A8C-A344-AB1F-28D9EE206D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08CF1-1090-0347-8568-0C9209542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EF2CBA-C73A-D847-8F9B-B0F54EF39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9769B-7540-C94B-A4B4-E01CDBDBB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924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1B55-F155-9047-A55B-9789FF2B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9D165-EA22-D445-AF7E-BC0C670D7F3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685800"/>
            <a:ext cx="38100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98105-925D-A947-825D-A15EA4F2C3B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685800"/>
            <a:ext cx="3810000" cy="262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0B6F89-ACA8-8E4A-9C78-F24AAB083ED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467100"/>
            <a:ext cx="3810000" cy="262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F4957C-5105-D54B-8CDC-D74E0F1A1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F12FFF7-D5F2-254C-BB31-41DFF65949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A637F0B-99E0-ED4D-9EF5-A169938E0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B95B-47FC-414B-B52A-106E6516A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3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A044-0B6F-DD47-AD52-9F10DED1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5BE8A-56D7-FE4E-9E92-1F24DD60EF4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685800"/>
            <a:ext cx="38100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FBA59-E578-2848-963C-0F755BCB5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38100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5F88C-76A0-324D-9A2E-ECB8DAAC05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DDBC9-B270-054D-847C-A31407F59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9B4CC-9320-C341-9C70-A37D8FA8A8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39964-3CFA-8847-BFAA-0E3F7FD3D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67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A9EA-962F-C149-82CB-6CF102C5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293C-AA2D-9846-8690-314C32ABE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8D49C-ED65-904E-8A0B-764F79524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D1717-0EF0-9347-9AF6-021E16E2C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28B415-17B1-BC40-92DA-6FE314957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0D45F-5131-1E49-9FAA-F6B271BF6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09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88E2-C9C2-7C4E-BA4D-5711D2F0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9088C-B47B-A447-92E0-8DB2A5315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F0810-CE22-624C-93FF-D099F22ED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4E9FCE-31EA-E14D-B4BF-0422843E6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3E2216-42B4-5345-8F0A-CCBDD2848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1D80-5B3F-074E-8917-E2878F3C1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37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1EB37-BA3D-8344-BD51-1076F4F7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40A95-D6B1-1246-B95C-96D624F4E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685800"/>
            <a:ext cx="38100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83755-74FD-8F47-BC44-A9A65241A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3810000" cy="541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4D76D-C870-FB4F-8E94-2F6C1590C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EF2B3-F521-7649-A727-BE5E2927E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1E632-CA62-C64E-9656-27B6D2946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28217-4A52-8147-9481-99EA1E143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21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F86E-30A3-AB46-800C-70EBC4B5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AC4EE-F4B3-BF4B-B9E2-666E10D93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E19D3-1537-0A40-A6E7-003AA026C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D5041-E48B-0640-B98E-F62100A27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2E3F3-C6FD-4241-B995-2EB07BEEB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6950A28-8997-3547-96B4-205B86E54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171D124-52BA-DB45-8C5F-825B4527A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1B4FDD-43FA-1D44-9A2E-941188C1D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DC84A-FF52-F842-AA9D-CBABFFDE0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45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82E0-0290-3A40-8F6C-73B861F3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B69B68-4070-B546-B2FC-DA8A43FCFD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882D0A-F184-7B4E-9335-5074EE77E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DF4614-5196-674C-BA76-2C51841AEE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4158-D109-B14C-8806-F78C6DDDC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98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611301-2B45-EE48-891D-922EC75AD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CAEF6-DCDB-FF43-97CB-C38536612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BEDCF9-CB5E-EB41-97BB-905946F9F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0C7B2-2959-5648-AB35-812E29BF3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54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7E49-11AD-5C44-A9D1-47992E06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4FC6-28F0-B74F-8A3D-CC277C0DB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BA7A5-3C32-9A4A-AC46-C187B2EB1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AA7D0-526D-8B46-A9D5-70106D88E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B0E2A-DCCF-8947-88D4-3C30D0E59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30AF1-3BC7-0D4F-BB8F-ABA6A78C0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A012-AA77-E44D-A032-4ED659DE4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00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7418-0C35-7C48-B5E6-92086E40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7B62C-950D-164E-945A-BE8D33111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1BEAA-B39F-204E-B2D0-5E6E4D719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8EEAF-24C8-5248-9E2B-AD02998ED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83536-69D0-E441-ABFA-EF5606BC8C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CEAB5-AB72-B14E-B645-1CCB33399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03A13-22DB-514F-AFA6-F48DFC94C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64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A67632-3D71-CB40-93F6-4ACA71084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81D778-9795-2648-A0F1-5B59AA205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89486"/>
            <a:ext cx="8610600" cy="578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F64D9979-4553-1547-9305-EA3E2DBFC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9" descr="BSAC 2Col 600X498">
            <a:extLst>
              <a:ext uri="{FF2B5EF4-FFF2-40B4-BE49-F238E27FC236}">
                <a16:creationId xmlns:a16="http://schemas.microsoft.com/office/drawing/2014/main" id="{2E559CF0-74BF-9B4A-88B1-F5232E8C2E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5945188"/>
            <a:ext cx="110013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4728-E3B9-A149-A81C-2C676EA0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regulator testing results </a:t>
            </a:r>
            <a:r>
              <a:rPr lang="en-US"/>
              <a:t>from 2021.11.08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47D3D-4917-934F-A631-7C09450FF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Goal: characterize ripple and efficiency of S-85S1AB18-I6T1U with different passive components</a:t>
            </a:r>
          </a:p>
          <a:p>
            <a:r>
              <a:rPr lang="en-US" sz="2400" dirty="0"/>
              <a:t>Sulu boards in different configurations</a:t>
            </a:r>
          </a:p>
          <a:p>
            <a:pPr lvl="1"/>
            <a:r>
              <a:rPr lang="en-US" sz="2000" dirty="0"/>
              <a:t>DC1: Recommended 10 </a:t>
            </a:r>
            <a:r>
              <a:rPr lang="en-US" sz="2000" dirty="0" err="1"/>
              <a:t>uF</a:t>
            </a:r>
            <a:r>
              <a:rPr lang="en-US" sz="2000" dirty="0"/>
              <a:t> </a:t>
            </a:r>
            <a:r>
              <a:rPr lang="en-US" sz="2000" dirty="0" err="1"/>
              <a:t>C_in</a:t>
            </a:r>
            <a:r>
              <a:rPr lang="en-US" sz="2000" dirty="0"/>
              <a:t>, 10 </a:t>
            </a:r>
            <a:r>
              <a:rPr lang="en-US" sz="2000" dirty="0" err="1"/>
              <a:t>uF</a:t>
            </a:r>
            <a:r>
              <a:rPr lang="en-US" sz="2000" dirty="0"/>
              <a:t> </a:t>
            </a:r>
            <a:r>
              <a:rPr lang="en-US" sz="2000" dirty="0" err="1"/>
              <a:t>C_out</a:t>
            </a:r>
            <a:r>
              <a:rPr lang="en-US" sz="2000" dirty="0"/>
              <a:t>, and inductor</a:t>
            </a:r>
          </a:p>
          <a:p>
            <a:pPr lvl="1"/>
            <a:r>
              <a:rPr lang="en-US" sz="2000" dirty="0"/>
              <a:t>DC2: Old 10 </a:t>
            </a:r>
            <a:r>
              <a:rPr lang="en-US" sz="2000" dirty="0" err="1"/>
              <a:t>uF</a:t>
            </a:r>
            <a:r>
              <a:rPr lang="en-US" sz="2000" dirty="0"/>
              <a:t> C_in,10 </a:t>
            </a:r>
            <a:r>
              <a:rPr lang="en-US" sz="2000" dirty="0" err="1"/>
              <a:t>uF</a:t>
            </a:r>
            <a:r>
              <a:rPr lang="en-US" sz="2000" dirty="0"/>
              <a:t> </a:t>
            </a:r>
            <a:r>
              <a:rPr lang="en-US" sz="2000" dirty="0" err="1"/>
              <a:t>C_out</a:t>
            </a:r>
            <a:r>
              <a:rPr lang="en-US" sz="2000" dirty="0"/>
              <a:t>, and old inductor from Spock</a:t>
            </a:r>
          </a:p>
          <a:p>
            <a:pPr lvl="1"/>
            <a:r>
              <a:rPr lang="en-US" sz="2000" dirty="0"/>
              <a:t>L6 board with Sulu 10 </a:t>
            </a:r>
            <a:r>
              <a:rPr lang="en-US" sz="2000" dirty="0" err="1"/>
              <a:t>uF</a:t>
            </a:r>
            <a:r>
              <a:rPr lang="en-US" sz="2000" dirty="0"/>
              <a:t> </a:t>
            </a:r>
            <a:r>
              <a:rPr lang="en-US" sz="2000" dirty="0" err="1"/>
              <a:t>C_in</a:t>
            </a:r>
            <a:r>
              <a:rPr lang="en-US" sz="2000" dirty="0"/>
              <a:t>, 100 </a:t>
            </a:r>
            <a:r>
              <a:rPr lang="en-US" sz="2000" dirty="0" err="1"/>
              <a:t>uF</a:t>
            </a:r>
            <a:r>
              <a:rPr lang="en-US" sz="2000" dirty="0"/>
              <a:t> </a:t>
            </a:r>
            <a:r>
              <a:rPr lang="en-US" sz="2000" dirty="0" err="1"/>
              <a:t>C_out</a:t>
            </a:r>
            <a:r>
              <a:rPr lang="en-US" sz="2000" dirty="0"/>
              <a:t>, and old inductor</a:t>
            </a:r>
          </a:p>
          <a:p>
            <a:r>
              <a:rPr lang="en-US" sz="2400" dirty="0"/>
              <a:t>9 datapoints for 3 V = </a:t>
            </a:r>
            <a:r>
              <a:rPr lang="en-US" sz="2400" dirty="0" err="1"/>
              <a:t>V_ext</a:t>
            </a:r>
            <a:r>
              <a:rPr lang="en-US" sz="2400" dirty="0"/>
              <a:t> with no series resistance</a:t>
            </a:r>
          </a:p>
          <a:p>
            <a:pPr lvl="1"/>
            <a:r>
              <a:rPr lang="en-US" sz="2000" dirty="0"/>
              <a:t>3 Sulu configurations</a:t>
            </a:r>
          </a:p>
          <a:p>
            <a:pPr lvl="1"/>
            <a:r>
              <a:rPr lang="en-US" sz="2000" dirty="0"/>
              <a:t>3 resistive loads: ~0.15 mA, ~0.34 mA, and ~1.5 mA</a:t>
            </a:r>
          </a:p>
          <a:p>
            <a:r>
              <a:rPr lang="en-US" sz="2400" dirty="0"/>
              <a:t>4 datapoints for 4 V = </a:t>
            </a:r>
            <a:r>
              <a:rPr lang="en-US" sz="2400" dirty="0" err="1"/>
              <a:t>V_ext</a:t>
            </a:r>
            <a:r>
              <a:rPr lang="en-US" sz="2400" dirty="0"/>
              <a:t> with 1 </a:t>
            </a:r>
            <a:r>
              <a:rPr lang="en-US" sz="2400" dirty="0" err="1"/>
              <a:t>kOhm</a:t>
            </a:r>
            <a:r>
              <a:rPr lang="en-US" sz="2400" dirty="0"/>
              <a:t> series resistance</a:t>
            </a:r>
          </a:p>
          <a:p>
            <a:pPr lvl="1"/>
            <a:r>
              <a:rPr lang="en-US" sz="1600" dirty="0"/>
              <a:t>DC1 and L6</a:t>
            </a:r>
          </a:p>
          <a:p>
            <a:r>
              <a:rPr lang="en-US" sz="2600" dirty="0"/>
              <a:t>Confluence page: https://crystalfree.atlassian.net/wiki/spaces/SCUM/pages/1949859841/Voltage+Regulators</a:t>
            </a:r>
          </a:p>
          <a:p>
            <a:endParaRPr lang="en-US" sz="2200" dirty="0"/>
          </a:p>
          <a:p>
            <a:pPr lvl="3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232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3D43-631A-48C6-8781-1F400729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C2646-B21C-4AFF-B858-F36BF5368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boards worked with the radio?</a:t>
            </a:r>
          </a:p>
          <a:p>
            <a:pPr lvl="1"/>
            <a:r>
              <a:rPr lang="en-US" dirty="0"/>
              <a:t>As I recall, Sulu mostly worked, Spock 1.0 was where the ripple was noticed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E869A-F4B9-4200-85A7-FFC3A230D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0"/>
          <a:stretch/>
        </p:blipFill>
        <p:spPr>
          <a:xfrm>
            <a:off x="-5751" y="2209800"/>
            <a:ext cx="2901351" cy="2829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569175-79DE-4865-8444-F99045F5641D}"/>
              </a:ext>
            </a:extLst>
          </p:cNvPr>
          <p:cNvSpPr txBox="1"/>
          <p:nvPr/>
        </p:nvSpPr>
        <p:spPr>
          <a:xfrm>
            <a:off x="1752600" y="5135181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Spock v1.0 schematic (?)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2D6A5-DD5C-4EA9-8CA9-2380C63B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0"/>
          <a:stretch/>
        </p:blipFill>
        <p:spPr>
          <a:xfrm>
            <a:off x="3276600" y="2225615"/>
            <a:ext cx="3657600" cy="28296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0C0533D-4559-4257-8A11-F64F65C12D60}"/>
              </a:ext>
            </a:extLst>
          </p:cNvPr>
          <p:cNvSpPr/>
          <p:nvPr/>
        </p:nvSpPr>
        <p:spPr bwMode="auto">
          <a:xfrm>
            <a:off x="6019800" y="4038600"/>
            <a:ext cx="533400" cy="6096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DB4680-6C38-4B90-8A81-4F01DE10298E}"/>
              </a:ext>
            </a:extLst>
          </p:cNvPr>
          <p:cNvSpPr/>
          <p:nvPr/>
        </p:nvSpPr>
        <p:spPr bwMode="auto">
          <a:xfrm>
            <a:off x="2397425" y="2988020"/>
            <a:ext cx="533400" cy="6096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9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522F-2CA2-4965-AB3B-D489274D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differences between Spock v1.0 and Sulu v1.0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AF76C-6BEC-491A-9FFC-F10C221F8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3405105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236161-432E-4396-BF60-0FE1CA7F5F36}"/>
              </a:ext>
            </a:extLst>
          </p:cNvPr>
          <p:cNvSpPr txBox="1"/>
          <p:nvPr/>
        </p:nvSpPr>
        <p:spPr>
          <a:xfrm>
            <a:off x="483352" y="42672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Spock v1.0 layout (?)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7417D7-46C6-487F-812C-4643B7BEB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99" y="685800"/>
            <a:ext cx="3405105" cy="34390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316281-DA9E-423E-91FB-B872F4774AB1}"/>
              </a:ext>
            </a:extLst>
          </p:cNvPr>
          <p:cNvSpPr txBox="1"/>
          <p:nvPr/>
        </p:nvSpPr>
        <p:spPr>
          <a:xfrm>
            <a:off x="5105400" y="4267199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Sulu v1.0 layout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F18A3-31AA-4A1A-A919-85F68373C6F6}"/>
              </a:ext>
            </a:extLst>
          </p:cNvPr>
          <p:cNvSpPr txBox="1"/>
          <p:nvPr/>
        </p:nvSpPr>
        <p:spPr>
          <a:xfrm>
            <a:off x="1143000" y="36576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cout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060E1-BCD1-472D-AEB6-EEE800E23EC4}"/>
              </a:ext>
            </a:extLst>
          </p:cNvPr>
          <p:cNvSpPr txBox="1"/>
          <p:nvPr/>
        </p:nvSpPr>
        <p:spPr>
          <a:xfrm>
            <a:off x="381000" y="9906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cin</a:t>
            </a:r>
            <a:endParaRPr lang="en-US" sz="1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E05A44-3CE0-4F68-9D35-824E03B15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405698"/>
            <a:ext cx="2819400" cy="20322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9B2030-FFF8-4EBF-B8E8-A2E4F9A137BC}"/>
              </a:ext>
            </a:extLst>
          </p:cNvPr>
          <p:cNvSpPr txBox="1"/>
          <p:nvPr/>
        </p:nvSpPr>
        <p:spPr>
          <a:xfrm>
            <a:off x="2933700" y="6441883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Datasheet layout</a:t>
            </a:r>
          </a:p>
        </p:txBody>
      </p:sp>
    </p:spTree>
    <p:extLst>
      <p:ext uri="{BB962C8B-B14F-4D97-AF65-F5344CB8AC3E}">
        <p14:creationId xmlns:p14="http://schemas.microsoft.com/office/powerpoint/2010/main" val="48220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39B7-C72E-4338-97BA-83D557EA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setup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FCE71FD-41D3-4CF0-9934-62BA73680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1171575"/>
            <a:ext cx="73437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5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4F38-B182-4D6F-A696-F5E993C9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AFEF0-A8F8-454E-9739-CAA4E863F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3886200" cy="2520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32EA58-97A8-448A-963D-AF8E5CFE55CB}"/>
              </a:ext>
            </a:extLst>
          </p:cNvPr>
          <p:cNvSpPr txBox="1"/>
          <p:nvPr/>
        </p:nvSpPr>
        <p:spPr>
          <a:xfrm>
            <a:off x="685800" y="554646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Datasheet efficiency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2ED58-B58C-4351-9313-8A64D10D3741}"/>
              </a:ext>
            </a:extLst>
          </p:cNvPr>
          <p:cNvSpPr txBox="1"/>
          <p:nvPr/>
        </p:nvSpPr>
        <p:spPr>
          <a:xfrm>
            <a:off x="4038600" y="5638800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Measured efficiency = (voltage out)*(current out) / [ (voltage in)*(current in) 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CF430B-A1E2-48C4-808D-D5BCE1890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9486"/>
            <a:ext cx="8839200" cy="1672714"/>
          </a:xfrm>
        </p:spPr>
        <p:txBody>
          <a:bodyPr/>
          <a:lstStyle/>
          <a:p>
            <a:r>
              <a:rPr lang="en-US" sz="2400" dirty="0"/>
              <a:t>DC1: Recommended 10 </a:t>
            </a:r>
            <a:r>
              <a:rPr lang="en-US" sz="2400" dirty="0" err="1"/>
              <a:t>uF</a:t>
            </a:r>
            <a:r>
              <a:rPr lang="en-US" sz="2400" dirty="0"/>
              <a:t> </a:t>
            </a:r>
            <a:r>
              <a:rPr lang="en-US" sz="2400" dirty="0" err="1"/>
              <a:t>C_in</a:t>
            </a:r>
            <a:r>
              <a:rPr lang="en-US" sz="2400" dirty="0"/>
              <a:t>, 10 </a:t>
            </a:r>
            <a:r>
              <a:rPr lang="en-US" sz="2400" dirty="0" err="1"/>
              <a:t>uF</a:t>
            </a:r>
            <a:r>
              <a:rPr lang="en-US" sz="2400" dirty="0"/>
              <a:t> </a:t>
            </a:r>
            <a:r>
              <a:rPr lang="en-US" sz="2400" dirty="0" err="1"/>
              <a:t>C_out</a:t>
            </a:r>
            <a:r>
              <a:rPr lang="en-US" sz="2400" dirty="0"/>
              <a:t>, and inductor</a:t>
            </a:r>
          </a:p>
          <a:p>
            <a:r>
              <a:rPr lang="en-US" sz="2400" dirty="0"/>
              <a:t>DC2: Old 10 </a:t>
            </a:r>
            <a:r>
              <a:rPr lang="en-US" sz="2400" dirty="0" err="1"/>
              <a:t>uF</a:t>
            </a:r>
            <a:r>
              <a:rPr lang="en-US" sz="2400" dirty="0"/>
              <a:t> C_in,10 </a:t>
            </a:r>
            <a:r>
              <a:rPr lang="en-US" sz="2400" dirty="0" err="1"/>
              <a:t>uF</a:t>
            </a:r>
            <a:r>
              <a:rPr lang="en-US" sz="2400" dirty="0"/>
              <a:t> </a:t>
            </a:r>
            <a:r>
              <a:rPr lang="en-US" sz="2400" dirty="0" err="1"/>
              <a:t>C_out</a:t>
            </a:r>
            <a:r>
              <a:rPr lang="en-US" sz="2400" dirty="0"/>
              <a:t>, and old inductor from Spock</a:t>
            </a:r>
          </a:p>
          <a:p>
            <a:r>
              <a:rPr lang="en-US" sz="2400" dirty="0"/>
              <a:t>L6 </a:t>
            </a:r>
            <a:r>
              <a:rPr lang="en-US" sz="2400" dirty="0" err="1"/>
              <a:t>SCuM</a:t>
            </a:r>
            <a:r>
              <a:rPr lang="en-US" sz="2400" dirty="0"/>
              <a:t> board with 10 </a:t>
            </a:r>
            <a:r>
              <a:rPr lang="en-US" sz="2400" dirty="0" err="1"/>
              <a:t>uF</a:t>
            </a:r>
            <a:r>
              <a:rPr lang="en-US" sz="2400" dirty="0"/>
              <a:t> </a:t>
            </a:r>
            <a:r>
              <a:rPr lang="en-US" sz="2400" dirty="0" err="1"/>
              <a:t>C_in</a:t>
            </a:r>
            <a:r>
              <a:rPr lang="en-US" sz="2400" dirty="0"/>
              <a:t>, 100 </a:t>
            </a:r>
            <a:r>
              <a:rPr lang="en-US" sz="2400" dirty="0" err="1"/>
              <a:t>uF</a:t>
            </a:r>
            <a:r>
              <a:rPr lang="en-US" sz="2400" dirty="0"/>
              <a:t> </a:t>
            </a:r>
            <a:r>
              <a:rPr lang="en-US" sz="2400" dirty="0" err="1"/>
              <a:t>C_out</a:t>
            </a:r>
            <a:r>
              <a:rPr lang="en-US" sz="2400" dirty="0"/>
              <a:t>, and old inductor</a:t>
            </a:r>
          </a:p>
          <a:p>
            <a:pPr marL="0" indent="0">
              <a:buNone/>
            </a:pPr>
            <a:r>
              <a:rPr lang="en-US" sz="2400" dirty="0"/>
              <a:t>No power supply series resistance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C9C7412-9BC8-4D11-831E-D78CC711B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795439"/>
              </p:ext>
            </p:extLst>
          </p:nvPr>
        </p:nvGraphicFramePr>
        <p:xfrm>
          <a:off x="4442222" y="2487246"/>
          <a:ext cx="4374356" cy="296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67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0996-31D5-42CB-9168-0B4BB04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Waveforms @ 1.5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D4D3B-B39A-4AA6-A16E-C7104372A774}"/>
              </a:ext>
            </a:extLst>
          </p:cNvPr>
          <p:cNvSpPr txBox="1"/>
          <p:nvPr/>
        </p:nvSpPr>
        <p:spPr>
          <a:xfrm>
            <a:off x="3276600" y="1905095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dirty="0"/>
              <a:t>DC1: Recommended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inductor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5BB1AF-E0CA-4DF4-B320-7E17A3C6CF76}"/>
              </a:ext>
            </a:extLst>
          </p:cNvPr>
          <p:cNvSpPr txBox="1"/>
          <p:nvPr/>
        </p:nvSpPr>
        <p:spPr>
          <a:xfrm>
            <a:off x="3657600" y="3611157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DC2: Old 10 </a:t>
            </a:r>
            <a:r>
              <a:rPr lang="en-US" sz="1200" dirty="0" err="1"/>
              <a:t>uF</a:t>
            </a:r>
            <a:r>
              <a:rPr lang="en-US" sz="1200" dirty="0"/>
              <a:t> C_in,10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 from Spock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FCC573-DC38-4F4F-8B7A-ECEAE37CBF34}"/>
              </a:ext>
            </a:extLst>
          </p:cNvPr>
          <p:cNvSpPr txBox="1"/>
          <p:nvPr/>
        </p:nvSpPr>
        <p:spPr>
          <a:xfrm>
            <a:off x="3429000" y="5541099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L6 board with Sulu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</a:t>
            </a:r>
          </a:p>
          <a:p>
            <a:pPr algn="ctr"/>
            <a:endParaRPr lang="en-US" sz="1200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6B010B77-754E-4E86-8B8F-BDF02AD91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1" t="7778" b="53333"/>
          <a:stretch/>
        </p:blipFill>
        <p:spPr>
          <a:xfrm>
            <a:off x="0" y="2690843"/>
            <a:ext cx="3428388" cy="2057399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82A01427-74B5-407F-89A3-45BA56FE2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1" t="7778" b="53333"/>
          <a:stretch/>
        </p:blipFill>
        <p:spPr>
          <a:xfrm>
            <a:off x="0" y="4800600"/>
            <a:ext cx="3428388" cy="2057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FA49FD-6F34-41B9-93A0-80C90A28EDA6}"/>
              </a:ext>
            </a:extLst>
          </p:cNvPr>
          <p:cNvSpPr txBox="1"/>
          <p:nvPr/>
        </p:nvSpPr>
        <p:spPr>
          <a:xfrm>
            <a:off x="5524500" y="63436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R_load</a:t>
            </a:r>
            <a:r>
              <a:rPr lang="en-US" sz="1200" dirty="0"/>
              <a:t> = 1.2 </a:t>
            </a:r>
            <a:r>
              <a:rPr lang="en-US" sz="1200" dirty="0" err="1"/>
              <a:t>kOhm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V_ext</a:t>
            </a:r>
            <a:r>
              <a:rPr lang="en-US" sz="1200" dirty="0"/>
              <a:t> = 3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R_ext</a:t>
            </a:r>
            <a:r>
              <a:rPr lang="en-US" sz="1200" dirty="0"/>
              <a:t> = zero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Measured </a:t>
            </a:r>
            <a:r>
              <a:rPr lang="en-US" sz="1200" dirty="0" err="1"/>
              <a:t>V_bat</a:t>
            </a:r>
            <a:r>
              <a:rPr lang="en-US" sz="1200" dirty="0"/>
              <a:t> = 1.8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D7D288C-DCFD-4FBF-B806-6D20D3AEEC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1" t="7778" b="53333"/>
          <a:stretch/>
        </p:blipFill>
        <p:spPr>
          <a:xfrm>
            <a:off x="1" y="609600"/>
            <a:ext cx="342838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4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0996-31D5-42CB-9168-0B4BB04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Waveforms @ 0.34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D4D3B-B39A-4AA6-A16E-C7104372A774}"/>
              </a:ext>
            </a:extLst>
          </p:cNvPr>
          <p:cNvSpPr txBox="1"/>
          <p:nvPr/>
        </p:nvSpPr>
        <p:spPr>
          <a:xfrm>
            <a:off x="3276600" y="1905095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dirty="0"/>
              <a:t>DC1: Recommended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inductor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5BB1AF-E0CA-4DF4-B320-7E17A3C6CF76}"/>
              </a:ext>
            </a:extLst>
          </p:cNvPr>
          <p:cNvSpPr txBox="1"/>
          <p:nvPr/>
        </p:nvSpPr>
        <p:spPr>
          <a:xfrm>
            <a:off x="3730622" y="3611157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DC2: Old 10 </a:t>
            </a:r>
            <a:r>
              <a:rPr lang="en-US" sz="1200" dirty="0" err="1"/>
              <a:t>uF</a:t>
            </a:r>
            <a:r>
              <a:rPr lang="en-US" sz="1200" dirty="0"/>
              <a:t> C_in,10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 from Spock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FCC573-DC38-4F4F-8B7A-ECEAE37CBF34}"/>
              </a:ext>
            </a:extLst>
          </p:cNvPr>
          <p:cNvSpPr txBox="1"/>
          <p:nvPr/>
        </p:nvSpPr>
        <p:spPr>
          <a:xfrm>
            <a:off x="3429000" y="5541099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L6 board with Sulu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</a:t>
            </a:r>
          </a:p>
          <a:p>
            <a:pPr algn="ctr"/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A49FD-6F34-41B9-93A0-80C90A28EDA6}"/>
              </a:ext>
            </a:extLst>
          </p:cNvPr>
          <p:cNvSpPr txBox="1"/>
          <p:nvPr/>
        </p:nvSpPr>
        <p:spPr>
          <a:xfrm>
            <a:off x="5524500" y="63436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R_load</a:t>
            </a:r>
            <a:r>
              <a:rPr lang="en-US" sz="1200" dirty="0"/>
              <a:t> = 5.3 </a:t>
            </a:r>
            <a:r>
              <a:rPr lang="en-US" sz="1200" dirty="0" err="1"/>
              <a:t>kOhm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V_ext</a:t>
            </a:r>
            <a:r>
              <a:rPr lang="en-US" sz="1200" dirty="0"/>
              <a:t> = 3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R_ext</a:t>
            </a:r>
            <a:r>
              <a:rPr lang="en-US" sz="1200" dirty="0"/>
              <a:t> = zero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Measured </a:t>
            </a:r>
            <a:r>
              <a:rPr lang="en-US" sz="1200" dirty="0" err="1"/>
              <a:t>V_bat</a:t>
            </a:r>
            <a:r>
              <a:rPr lang="en-US" sz="1200" dirty="0"/>
              <a:t> = 1.8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EEF9A4B-9987-47C8-9D19-6940710DD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1" t="7778" b="53333"/>
          <a:stretch/>
        </p:blipFill>
        <p:spPr>
          <a:xfrm>
            <a:off x="-881" y="634360"/>
            <a:ext cx="3768061" cy="226124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27AB1978-3D0B-4C7C-B3D4-2A85B6AE0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1" t="7778" b="53333"/>
          <a:stretch/>
        </p:blipFill>
        <p:spPr>
          <a:xfrm>
            <a:off x="-881" y="2907587"/>
            <a:ext cx="3768061" cy="22612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B4EA85-04FE-44AE-AF92-52A9F441D69A}"/>
              </a:ext>
            </a:extLst>
          </p:cNvPr>
          <p:cNvSpPr txBox="1"/>
          <p:nvPr/>
        </p:nvSpPr>
        <p:spPr>
          <a:xfrm>
            <a:off x="-7488" y="5771931"/>
            <a:ext cx="297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Lost the .</a:t>
            </a:r>
            <a:r>
              <a:rPr lang="en-US" sz="1200" dirty="0" err="1"/>
              <a:t>png</a:t>
            </a:r>
            <a:r>
              <a:rPr lang="en-US" sz="1200" dirty="0"/>
              <a:t> </a:t>
            </a:r>
            <a:r>
              <a:rPr lang="en-US" sz="1200" dirty="0">
                <a:sym typeface="Wingdings" panose="05000000000000000000" pitchFamily="2" charset="2"/>
              </a:rPr>
              <a:t></a:t>
            </a:r>
            <a:endParaRPr lang="en-US" sz="1200" dirty="0"/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509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0996-31D5-42CB-9168-0B4BB04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Waveforms @ 0.15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D4D3B-B39A-4AA6-A16E-C7104372A774}"/>
              </a:ext>
            </a:extLst>
          </p:cNvPr>
          <p:cNvSpPr txBox="1"/>
          <p:nvPr/>
        </p:nvSpPr>
        <p:spPr>
          <a:xfrm>
            <a:off x="3276600" y="1905095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dirty="0"/>
              <a:t>DC1: Recommended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inductor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5BB1AF-E0CA-4DF4-B320-7E17A3C6CF76}"/>
              </a:ext>
            </a:extLst>
          </p:cNvPr>
          <p:cNvSpPr txBox="1"/>
          <p:nvPr/>
        </p:nvSpPr>
        <p:spPr>
          <a:xfrm>
            <a:off x="3730622" y="3611157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DC2: Old 10 </a:t>
            </a:r>
            <a:r>
              <a:rPr lang="en-US" sz="1200" dirty="0" err="1"/>
              <a:t>uF</a:t>
            </a:r>
            <a:r>
              <a:rPr lang="en-US" sz="1200" dirty="0"/>
              <a:t> C_in,10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 from Spock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FCC573-DC38-4F4F-8B7A-ECEAE37CBF34}"/>
              </a:ext>
            </a:extLst>
          </p:cNvPr>
          <p:cNvSpPr txBox="1"/>
          <p:nvPr/>
        </p:nvSpPr>
        <p:spPr>
          <a:xfrm>
            <a:off x="3429000" y="5541099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L6 board with Sulu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</a:t>
            </a:r>
          </a:p>
          <a:p>
            <a:pPr algn="ctr"/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A49FD-6F34-41B9-93A0-80C90A28EDA6}"/>
              </a:ext>
            </a:extLst>
          </p:cNvPr>
          <p:cNvSpPr txBox="1"/>
          <p:nvPr/>
        </p:nvSpPr>
        <p:spPr>
          <a:xfrm>
            <a:off x="5524500" y="63436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R_load</a:t>
            </a:r>
            <a:r>
              <a:rPr lang="en-US" sz="1200" dirty="0"/>
              <a:t> = 12 </a:t>
            </a:r>
            <a:r>
              <a:rPr lang="en-US" sz="1200" dirty="0" err="1"/>
              <a:t>kOhm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V_ext</a:t>
            </a:r>
            <a:r>
              <a:rPr lang="en-US" sz="1200" dirty="0"/>
              <a:t> = 3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R_ext</a:t>
            </a:r>
            <a:r>
              <a:rPr lang="en-US" sz="1200" dirty="0"/>
              <a:t> = zero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Measured </a:t>
            </a:r>
            <a:r>
              <a:rPr lang="en-US" sz="1200" dirty="0" err="1"/>
              <a:t>V_bat</a:t>
            </a:r>
            <a:r>
              <a:rPr lang="en-US" sz="1200" dirty="0"/>
              <a:t> = 1.8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7A04AFA-FBE1-45D0-8F6E-F1C04C886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1" t="7778" b="53333"/>
          <a:stretch/>
        </p:blipFill>
        <p:spPr>
          <a:xfrm>
            <a:off x="1" y="624714"/>
            <a:ext cx="3429000" cy="2057767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7F339C5A-3D50-404A-85AD-2855D767C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1" t="7778" b="53333"/>
          <a:stretch/>
        </p:blipFill>
        <p:spPr>
          <a:xfrm>
            <a:off x="1" y="2720772"/>
            <a:ext cx="3428999" cy="2057767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FAC488B0-7C5D-46A3-83BE-6BC3E8D371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1" t="7778" b="53333"/>
          <a:stretch/>
        </p:blipFill>
        <p:spPr>
          <a:xfrm>
            <a:off x="0" y="4800233"/>
            <a:ext cx="3429000" cy="205776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C16BFD-63C1-4EE4-AAAB-7B3149555863}"/>
              </a:ext>
            </a:extLst>
          </p:cNvPr>
          <p:cNvSpPr/>
          <p:nvPr/>
        </p:nvSpPr>
        <p:spPr bwMode="auto">
          <a:xfrm>
            <a:off x="990600" y="4778538"/>
            <a:ext cx="533400" cy="174461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3C41F57-CAA1-496E-87E9-9F73B9DFDA72}"/>
              </a:ext>
            </a:extLst>
          </p:cNvPr>
          <p:cNvSpPr/>
          <p:nvPr/>
        </p:nvSpPr>
        <p:spPr bwMode="auto">
          <a:xfrm>
            <a:off x="990600" y="6705600"/>
            <a:ext cx="533400" cy="1524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0996-31D5-42CB-9168-0B4BB04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Waveforms @ 1.5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D4D3B-B39A-4AA6-A16E-C7104372A774}"/>
              </a:ext>
            </a:extLst>
          </p:cNvPr>
          <p:cNvSpPr txBox="1"/>
          <p:nvPr/>
        </p:nvSpPr>
        <p:spPr>
          <a:xfrm>
            <a:off x="4601951" y="1899675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dirty="0"/>
              <a:t>DC1: Recommended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inductor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FCC573-DC38-4F4F-8B7A-ECEAE37CBF34}"/>
              </a:ext>
            </a:extLst>
          </p:cNvPr>
          <p:cNvSpPr txBox="1"/>
          <p:nvPr/>
        </p:nvSpPr>
        <p:spPr>
          <a:xfrm>
            <a:off x="4572000" y="5257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L6 board with Sulu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</a:t>
            </a:r>
          </a:p>
          <a:p>
            <a:pPr algn="ctr"/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A49FD-6F34-41B9-93A0-80C90A28EDA6}"/>
              </a:ext>
            </a:extLst>
          </p:cNvPr>
          <p:cNvSpPr txBox="1"/>
          <p:nvPr/>
        </p:nvSpPr>
        <p:spPr>
          <a:xfrm>
            <a:off x="5524500" y="63436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R_load</a:t>
            </a:r>
            <a:r>
              <a:rPr lang="en-US" sz="1200" dirty="0"/>
              <a:t> = 1.2 </a:t>
            </a:r>
            <a:r>
              <a:rPr lang="en-US" sz="1200" dirty="0" err="1"/>
              <a:t>kOhm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V_ext</a:t>
            </a:r>
            <a:r>
              <a:rPr lang="en-US" sz="1200" dirty="0"/>
              <a:t> = 4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R_ext</a:t>
            </a:r>
            <a:r>
              <a:rPr lang="en-US" sz="1200" dirty="0"/>
              <a:t> = 1 </a:t>
            </a:r>
            <a:r>
              <a:rPr lang="en-US" sz="1200" dirty="0" err="1"/>
              <a:t>kOhm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Measured </a:t>
            </a:r>
            <a:r>
              <a:rPr lang="en-US" sz="1200" dirty="0" err="1"/>
              <a:t>V_bat</a:t>
            </a:r>
            <a:r>
              <a:rPr lang="en-US" sz="1200" dirty="0"/>
              <a:t> = 1.5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68FACF8-F8B6-43FC-8BD9-8DD6E5107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1" t="7778" b="53333"/>
          <a:stretch/>
        </p:blipFill>
        <p:spPr>
          <a:xfrm>
            <a:off x="-1" y="631091"/>
            <a:ext cx="4880707" cy="2928947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CA2B554-0882-4CCF-A607-01B5361D2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1" t="7778" b="53333"/>
          <a:stretch/>
        </p:blipFill>
        <p:spPr>
          <a:xfrm>
            <a:off x="-3908" y="3929053"/>
            <a:ext cx="4880708" cy="29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4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0996-31D5-42CB-9168-0B4BB04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Waveforms @ 0.15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D4D3B-B39A-4AA6-A16E-C7104372A774}"/>
              </a:ext>
            </a:extLst>
          </p:cNvPr>
          <p:cNvSpPr txBox="1"/>
          <p:nvPr/>
        </p:nvSpPr>
        <p:spPr>
          <a:xfrm>
            <a:off x="4601951" y="189967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200" dirty="0"/>
              <a:t>DC1: Recommended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inductor</a:t>
            </a:r>
          </a:p>
          <a:p>
            <a:pPr lvl="1" algn="ctr"/>
            <a:r>
              <a:rPr lang="en-US" sz="1200" dirty="0"/>
              <a:t>Measured </a:t>
            </a:r>
            <a:r>
              <a:rPr lang="en-US" sz="1200" dirty="0" err="1"/>
              <a:t>V_bat</a:t>
            </a:r>
            <a:r>
              <a:rPr lang="en-US" sz="1200" dirty="0"/>
              <a:t> = 1.8 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FCC573-DC38-4F4F-8B7A-ECEAE37CBF34}"/>
              </a:ext>
            </a:extLst>
          </p:cNvPr>
          <p:cNvSpPr txBox="1"/>
          <p:nvPr/>
        </p:nvSpPr>
        <p:spPr>
          <a:xfrm>
            <a:off x="4572000" y="5257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L6 board with Sulu 10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C_in</a:t>
            </a:r>
            <a:r>
              <a:rPr lang="en-US" sz="1200" dirty="0"/>
              <a:t>, 100 </a:t>
            </a:r>
            <a:r>
              <a:rPr lang="en-US" sz="1200" dirty="0" err="1"/>
              <a:t>uF</a:t>
            </a:r>
            <a:r>
              <a:rPr lang="en-US" sz="1200" dirty="0"/>
              <a:t> </a:t>
            </a:r>
            <a:r>
              <a:rPr lang="en-US" sz="1200" dirty="0" err="1"/>
              <a:t>C_out</a:t>
            </a:r>
            <a:r>
              <a:rPr lang="en-US" sz="1200" dirty="0"/>
              <a:t>, and old inductor</a:t>
            </a:r>
          </a:p>
          <a:p>
            <a:pPr algn="ctr"/>
            <a:r>
              <a:rPr lang="en-US" sz="1200" dirty="0"/>
              <a:t>Measured </a:t>
            </a:r>
            <a:r>
              <a:rPr lang="en-US" sz="1200" dirty="0" err="1"/>
              <a:t>V_bat</a:t>
            </a:r>
            <a:r>
              <a:rPr lang="en-US" sz="1200" dirty="0"/>
              <a:t> = 1.5 V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A49FD-6F34-41B9-93A0-80C90A28EDA6}"/>
              </a:ext>
            </a:extLst>
          </p:cNvPr>
          <p:cNvSpPr txBox="1"/>
          <p:nvPr/>
        </p:nvSpPr>
        <p:spPr>
          <a:xfrm>
            <a:off x="5524500" y="63436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R_load</a:t>
            </a:r>
            <a:r>
              <a:rPr lang="en-US" sz="1200" dirty="0"/>
              <a:t> = 12 </a:t>
            </a:r>
            <a:r>
              <a:rPr lang="en-US" sz="1200" dirty="0" err="1"/>
              <a:t>kOhm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V_ext</a:t>
            </a:r>
            <a:r>
              <a:rPr lang="en-US" sz="1200" dirty="0"/>
              <a:t> = 4 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R_ext</a:t>
            </a:r>
            <a:r>
              <a:rPr lang="en-US" sz="1200" dirty="0"/>
              <a:t> = 1 </a:t>
            </a:r>
            <a:r>
              <a:rPr lang="en-US" sz="1200" dirty="0" err="1"/>
              <a:t>kOhm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ED768DB-8E9C-4064-BE03-8063648BA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1" t="7778" b="53333"/>
          <a:stretch/>
        </p:blipFill>
        <p:spPr>
          <a:xfrm>
            <a:off x="-1" y="634360"/>
            <a:ext cx="4444207" cy="266700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08D0C6C-4D7D-4153-AE43-B154781F7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1" t="7778" b="53333"/>
          <a:stretch/>
        </p:blipFill>
        <p:spPr>
          <a:xfrm>
            <a:off x="0" y="4191000"/>
            <a:ext cx="444420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1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3D43-631A-48C6-8781-1F400729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C2646-B21C-4AFF-B858-F36BF5368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connecting IMU to 1.8 V DC-DC regulator</a:t>
            </a:r>
          </a:p>
          <a:p>
            <a:pPr lvl="1"/>
            <a:r>
              <a:rPr lang="en-US" dirty="0"/>
              <a:t>With Spock components to identify ripple</a:t>
            </a:r>
          </a:p>
          <a:p>
            <a:r>
              <a:rPr lang="en-US" dirty="0"/>
              <a:t>Test traces on Sulu PCB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E869A-F4B9-4200-85A7-FFC3A230D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0"/>
          <a:stretch/>
        </p:blipFill>
        <p:spPr>
          <a:xfrm>
            <a:off x="-5751" y="2209800"/>
            <a:ext cx="2901351" cy="2829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569175-79DE-4865-8444-F99045F5641D}"/>
              </a:ext>
            </a:extLst>
          </p:cNvPr>
          <p:cNvSpPr txBox="1"/>
          <p:nvPr/>
        </p:nvSpPr>
        <p:spPr>
          <a:xfrm>
            <a:off x="1752600" y="5135181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Spock v1.0 schematic (?)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2D6A5-DD5C-4EA9-8CA9-2380C63B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0"/>
          <a:stretch/>
        </p:blipFill>
        <p:spPr>
          <a:xfrm>
            <a:off x="3276600" y="2225615"/>
            <a:ext cx="3657600" cy="28296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0C0533D-4559-4257-8A11-F64F65C12D60}"/>
              </a:ext>
            </a:extLst>
          </p:cNvPr>
          <p:cNvSpPr/>
          <p:nvPr/>
        </p:nvSpPr>
        <p:spPr bwMode="auto">
          <a:xfrm>
            <a:off x="6019800" y="4038600"/>
            <a:ext cx="533400" cy="6096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DB4680-6C38-4B90-8A81-4F01DE10298E}"/>
              </a:ext>
            </a:extLst>
          </p:cNvPr>
          <p:cNvSpPr/>
          <p:nvPr/>
        </p:nvSpPr>
        <p:spPr bwMode="auto">
          <a:xfrm>
            <a:off x="2397425" y="2988020"/>
            <a:ext cx="533400" cy="6096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361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4712</TotalTime>
  <Words>733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Voltage regulator testing results from 2021.11.08</vt:lpstr>
      <vt:lpstr>Testing setup</vt:lpstr>
      <vt:lpstr>Efficiency</vt:lpstr>
      <vt:lpstr>Waveforms @ 1.5 mA</vt:lpstr>
      <vt:lpstr>Waveforms @ 0.34 mA</vt:lpstr>
      <vt:lpstr>Waveforms @ 0.15 mA</vt:lpstr>
      <vt:lpstr>Waveforms @ 1.5 mA</vt:lpstr>
      <vt:lpstr>Waveforms @ 0.15 mA</vt:lpstr>
      <vt:lpstr>Next steps</vt:lpstr>
      <vt:lpstr>Questions</vt:lpstr>
      <vt:lpstr>Layout differences between Spock v1.0 and Sulu v1.0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Microsensor Networks with Optical Communication Links</dc:title>
  <dc:creator>Kris Pister</dc:creator>
  <cp:lastModifiedBy>Andrew Fearing</cp:lastModifiedBy>
  <cp:revision>253</cp:revision>
  <dcterms:created xsi:type="dcterms:W3CDTF">2005-03-07T18:27:58Z</dcterms:created>
  <dcterms:modified xsi:type="dcterms:W3CDTF">2021-11-10T17:35:28Z</dcterms:modified>
</cp:coreProperties>
</file>