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88825"/>
  <p:notesSz cx="7010400" cy="9296400"/>
  <p:embeddedFontLst>
    <p:embeddedFont>
      <p:font typeface="Roboto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ieZdHQvGOlTbxwfwlRD6eRYd5T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Tahoma-bold.fntdata"/><Relationship Id="rId10" Type="http://schemas.openxmlformats.org/officeDocument/2006/relationships/slide" Target="slides/slide5.xml"/><Relationship Id="rId21" Type="http://schemas.openxmlformats.org/officeDocument/2006/relationships/font" Target="fonts/Tahom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0fa2cf49c_0_65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60fa2cf49c_0_65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60fa2cf49c_0_65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0fa2cf49c_0_87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60fa2cf49c_0_87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scalable</a:t>
            </a:r>
            <a:r>
              <a:rPr lang="en-US" sz="2400"/>
              <a:t> &amp; reliable -&gt; discover processing </a:t>
            </a:r>
            <a:r>
              <a:rPr lang="en-US" sz="2400"/>
              <a:t>power</a:t>
            </a:r>
            <a:r>
              <a:rPr lang="en-US" sz="2400"/>
              <a:t> for on  chip computation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also talk about my current progress </a:t>
            </a:r>
            <a:endParaRPr sz="2400"/>
          </a:p>
        </p:txBody>
      </p:sp>
      <p:sp>
        <p:nvSpPr>
          <p:cNvPr id="141" name="Google Shape;141;g160fa2cf49c_0_87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60fa2cf49c_0_6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60fa2cf49c_0_6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160fa2cf49c_0_6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60fa2cf49c_0_13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60fa2cf49c_0_13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160fa2cf49c_0_13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60fa2cf49c_0_24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60fa2cf49c_0_24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160fa2cf49c_0_24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0fa2cf49c_0_39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60fa2cf49c_0_39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60fa2cf49c_0_39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0fa2cf49c_0_49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60fa2cf49c_0_49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160fa2cf49c_0_49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0fa2cf49c_0_57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0fa2cf49c_0_57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160fa2cf49c_0_57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0fa2cf49c_0_73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0fa2cf49c_0_73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160fa2cf49c_0_73:notes"/>
          <p:cNvSpPr txBox="1"/>
          <p:nvPr>
            <p:ph idx="12" type="sldNum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" y="897"/>
            <a:ext cx="2914649" cy="6857103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085872" y="949704"/>
            <a:ext cx="9018625" cy="2745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880"/>
              </a:spcBef>
              <a:spcAft>
                <a:spcPts val="0"/>
              </a:spcAft>
              <a:buClr>
                <a:srgbClr val="244061"/>
              </a:buClr>
              <a:buSzPts val="4400"/>
              <a:buNone/>
              <a:defRPr b="1" sz="4400">
                <a:solidFill>
                  <a:srgbClr val="24406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2" type="body"/>
          </p:nvPr>
        </p:nvSpPr>
        <p:spPr>
          <a:xfrm>
            <a:off x="3086100" y="3901736"/>
            <a:ext cx="9018625" cy="495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algn="l">
              <a:spcBef>
                <a:spcPts val="375"/>
              </a:spcBef>
              <a:spcAft>
                <a:spcPts val="0"/>
              </a:spcAft>
              <a:buClr>
                <a:srgbClr val="0C0C0C"/>
              </a:buClr>
              <a:buSzPts val="1874"/>
              <a:buNone/>
              <a:defRPr/>
            </a:lvl2pPr>
            <a:lvl3pPr indent="-335724" lvl="2" marL="1371600" algn="l">
              <a:spcBef>
                <a:spcPts val="337"/>
              </a:spcBef>
              <a:spcAft>
                <a:spcPts val="0"/>
              </a:spcAft>
              <a:buClr>
                <a:srgbClr val="0C0C0C"/>
              </a:buClr>
              <a:buSzPts val="1687"/>
              <a:buChar char="•"/>
              <a:defRPr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rgbClr val="0C0C0C"/>
              </a:buClr>
              <a:buSzPts val="1499"/>
              <a:buNone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3097782" y="4746184"/>
            <a:ext cx="9026127" cy="312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28"/>
              <a:buFont typeface="Arial"/>
              <a:buNone/>
            </a:pPr>
            <a:r>
              <a:rPr b="0" i="0" lang="en-US" sz="1428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Berkeley Sensor &amp; Actuator Center | bsac.berkeley.edu</a:t>
            </a:r>
            <a:endParaRPr/>
          </a:p>
        </p:txBody>
      </p:sp>
      <p:sp>
        <p:nvSpPr>
          <p:cNvPr id="21" name="Google Shape;21;p4"/>
          <p:cNvSpPr txBox="1"/>
          <p:nvPr>
            <p:ph idx="3" type="body"/>
          </p:nvPr>
        </p:nvSpPr>
        <p:spPr>
          <a:xfrm>
            <a:off x="3085872" y="4421826"/>
            <a:ext cx="9029927" cy="289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algn="l">
              <a:spcBef>
                <a:spcPts val="375"/>
              </a:spcBef>
              <a:spcAft>
                <a:spcPts val="0"/>
              </a:spcAft>
              <a:buClr>
                <a:srgbClr val="0C0C0C"/>
              </a:buClr>
              <a:buSzPts val="1874"/>
              <a:buNone/>
              <a:defRPr/>
            </a:lvl2pPr>
            <a:lvl3pPr indent="-335724" lvl="2" marL="1371600" algn="l">
              <a:spcBef>
                <a:spcPts val="337"/>
              </a:spcBef>
              <a:spcAft>
                <a:spcPts val="0"/>
              </a:spcAft>
              <a:buClr>
                <a:srgbClr val="0C0C0C"/>
              </a:buClr>
              <a:buSzPts val="1687"/>
              <a:buChar char="•"/>
              <a:defRPr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rgbClr val="0C0C0C"/>
              </a:buClr>
              <a:buSzPts val="1499"/>
              <a:buNone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4" type="body"/>
          </p:nvPr>
        </p:nvSpPr>
        <p:spPr>
          <a:xfrm>
            <a:off x="3105284" y="5041756"/>
            <a:ext cx="9018625" cy="289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algn="l">
              <a:spcBef>
                <a:spcPts val="375"/>
              </a:spcBef>
              <a:spcAft>
                <a:spcPts val="0"/>
              </a:spcAft>
              <a:buClr>
                <a:srgbClr val="0C0C0C"/>
              </a:buClr>
              <a:buSzPts val="1874"/>
              <a:buNone/>
              <a:defRPr/>
            </a:lvl2pPr>
            <a:lvl3pPr indent="-335724" lvl="2" marL="1371600" algn="l">
              <a:spcBef>
                <a:spcPts val="337"/>
              </a:spcBef>
              <a:spcAft>
                <a:spcPts val="0"/>
              </a:spcAft>
              <a:buClr>
                <a:srgbClr val="0C0C0C"/>
              </a:buClr>
              <a:buSzPts val="1687"/>
              <a:buChar char="•"/>
              <a:defRPr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rgbClr val="0C0C0C"/>
              </a:buClr>
              <a:buSzPts val="1499"/>
              <a:buNone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C0C0C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3" name="Google Shape;23;p4"/>
          <p:cNvGrpSpPr/>
          <p:nvPr/>
        </p:nvGrpSpPr>
        <p:grpSpPr>
          <a:xfrm>
            <a:off x="330113" y="5457825"/>
            <a:ext cx="1889212" cy="745325"/>
            <a:chOff x="9473499" y="6201130"/>
            <a:chExt cx="2024986" cy="612460"/>
          </a:xfrm>
        </p:grpSpPr>
        <p:pic>
          <p:nvPicPr>
            <p:cNvPr id="24" name="Google Shape;24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473501" y="6552333"/>
              <a:ext cx="996069" cy="261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73499" y="6250639"/>
              <a:ext cx="996070" cy="187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38513" y="6201130"/>
              <a:ext cx="355440" cy="283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634330" y="6212067"/>
              <a:ext cx="864155" cy="590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28;p4"/>
          <p:cNvSpPr txBox="1"/>
          <p:nvPr/>
        </p:nvSpPr>
        <p:spPr>
          <a:xfrm>
            <a:off x="250045" y="6231725"/>
            <a:ext cx="22849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2022 University of California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Prepublication Data September 2022</a:t>
            </a:r>
            <a:endParaRPr sz="9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Slide">
  <p:cSld name="Presentation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95761" y="1162050"/>
            <a:ext cx="11795760" cy="50263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68300" lvl="2" marL="1371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683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195761" y="90041"/>
            <a:ext cx="11795760" cy="90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Tahoma"/>
              <a:buNone/>
              <a:defRPr b="1" sz="4000">
                <a:solidFill>
                  <a:srgbClr val="24406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11258550" y="6415322"/>
            <a:ext cx="571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-1" y="6274196"/>
            <a:ext cx="3703642" cy="507831"/>
            <a:chOff x="0" y="6207521"/>
            <a:chExt cx="3472464" cy="507831"/>
          </a:xfrm>
        </p:grpSpPr>
        <p:sp>
          <p:nvSpPr>
            <p:cNvPr id="34" name="Google Shape;34;p5"/>
            <p:cNvSpPr/>
            <p:nvPr/>
          </p:nvSpPr>
          <p:spPr>
            <a:xfrm>
              <a:off x="0" y="6217360"/>
              <a:ext cx="2350700" cy="491173"/>
            </a:xfrm>
            <a:prstGeom prst="rect">
              <a:avLst/>
            </a:prstGeom>
            <a:solidFill>
              <a:srgbClr val="1736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28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5"/>
            <p:cNvSpPr txBox="1"/>
            <p:nvPr/>
          </p:nvSpPr>
          <p:spPr>
            <a:xfrm>
              <a:off x="218796" y="6207521"/>
              <a:ext cx="3253668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Berkeley Sensor &amp; Actuator Center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© 2022 University of California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Prepublication Data September 2022</a:t>
              </a:r>
              <a:endParaRPr sz="9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 flipH="1" rot="10800000">
              <a:off x="2383121" y="6217360"/>
              <a:ext cx="45719" cy="488467"/>
            </a:xfrm>
            <a:prstGeom prst="rect">
              <a:avLst/>
            </a:prstGeom>
            <a:solidFill>
              <a:srgbClr val="EEC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3648075" y="6415322"/>
            <a:ext cx="75993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/>
        </p:nvSpPr>
        <p:spPr>
          <a:xfrm flipH="1" rot="10800000">
            <a:off x="195761" y="1105710"/>
            <a:ext cx="11795760" cy="18288"/>
          </a:xfrm>
          <a:prstGeom prst="rect">
            <a:avLst/>
          </a:prstGeom>
          <a:solidFill>
            <a:srgbClr val="29486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4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/>
        </p:nvSpPr>
        <p:spPr>
          <a:xfrm>
            <a:off x="356400" y="5307265"/>
            <a:ext cx="184731" cy="351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7"/>
              <a:buFont typeface="Calibri"/>
              <a:buNone/>
            </a:pPr>
            <a:r>
              <a:t/>
            </a:r>
            <a:endParaRPr b="0" i="0" sz="168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394405" y="6271335"/>
            <a:ext cx="2240137" cy="488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6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Berkeley Sensor &amp; Actuator Center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7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© 2022 University of California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7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Prepublication Data September 2022</a:t>
            </a:r>
            <a:endParaRPr sz="857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11083805" y="6394450"/>
            <a:ext cx="6319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Tahoma"/>
              <a:buNone/>
              <a:defRPr b="0" i="0" sz="4400" u="none" cap="none" strike="noStrike">
                <a:solidFill>
                  <a:srgbClr val="24406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9537" lvl="0" marL="457200" marR="0" rtl="0" algn="l">
              <a:spcBef>
                <a:spcPts val="412"/>
              </a:spcBef>
              <a:spcAft>
                <a:spcPts val="0"/>
              </a:spcAft>
              <a:buClr>
                <a:srgbClr val="0C0C0C"/>
              </a:buClr>
              <a:buSzPts val="2062"/>
              <a:buFont typeface="Arial"/>
              <a:buChar char="•"/>
              <a:defRPr b="0" i="0" sz="2062" u="none" cap="none" strike="noStrike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7599" lvl="1" marL="914400" marR="0" rtl="0" algn="l">
              <a:spcBef>
                <a:spcPts val="375"/>
              </a:spcBef>
              <a:spcAft>
                <a:spcPts val="0"/>
              </a:spcAft>
              <a:buClr>
                <a:srgbClr val="0C0C0C"/>
              </a:buClr>
              <a:buSzPts val="1874"/>
              <a:buFont typeface="Arial"/>
              <a:buChar char="–"/>
              <a:defRPr b="0" i="0" sz="1874" u="none" cap="none" strike="noStrike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5724" lvl="2" marL="1371600" marR="0" rtl="0" algn="l">
              <a:spcBef>
                <a:spcPts val="337"/>
              </a:spcBef>
              <a:spcAft>
                <a:spcPts val="0"/>
              </a:spcAft>
              <a:buClr>
                <a:srgbClr val="0C0C0C"/>
              </a:buClr>
              <a:buSzPts val="1687"/>
              <a:buFont typeface="Arial"/>
              <a:buChar char="•"/>
              <a:defRPr b="0" i="0" sz="1687" u="none" cap="none" strike="noStrike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23786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0C0C0C"/>
              </a:buClr>
              <a:buSzPts val="1499"/>
              <a:buFont typeface="Arial"/>
              <a:buChar char="–"/>
              <a:defRPr b="0" i="0" sz="1499" u="none" cap="none" strike="noStrike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911" lvl="4" marL="2286000" marR="0" rtl="0" algn="l">
              <a:spcBef>
                <a:spcPts val="262"/>
              </a:spcBef>
              <a:spcAft>
                <a:spcPts val="0"/>
              </a:spcAft>
              <a:buClr>
                <a:srgbClr val="0C0C0C"/>
              </a:buClr>
              <a:buSzPts val="1312"/>
              <a:buFont typeface="Arial"/>
              <a:buChar char="»"/>
              <a:defRPr b="0" i="0" sz="1312" u="none" cap="none" strike="noStrike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7598" lvl="5" marL="2743200" marR="0" rtl="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4"/>
              <a:buFont typeface="Arial"/>
              <a:buChar char="•"/>
              <a:defRPr b="0" i="0" sz="187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7598" lvl="6" marL="3200400" marR="0" rtl="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4"/>
              <a:buFont typeface="Arial"/>
              <a:buChar char="•"/>
              <a:defRPr b="0" i="0" sz="187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7598" lvl="7" marL="3657600" marR="0" rtl="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4"/>
              <a:buFont typeface="Arial"/>
              <a:buChar char="•"/>
              <a:defRPr b="0" i="0" sz="187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7598" lvl="8" marL="4114800" marR="0" rtl="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4"/>
              <a:buFont typeface="Arial"/>
              <a:buChar char="•"/>
              <a:defRPr b="0" i="0" sz="187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743325" y="6388100"/>
            <a:ext cx="72945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0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TfVh6Jzz7i1y9nHq7TAq8MzKmdC_MMeB/view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4.png"/><Relationship Id="rId7" Type="http://schemas.openxmlformats.org/officeDocument/2006/relationships/image" Target="../media/image19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>
            <p:ph idx="1" type="body"/>
          </p:nvPr>
        </p:nvSpPr>
        <p:spPr>
          <a:xfrm>
            <a:off x="3085872" y="949704"/>
            <a:ext cx="9018625" cy="2745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Lighthouse Localization of Single Chip Micro Mote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None/>
            </a:pPr>
            <a:r>
              <a:t/>
            </a:r>
            <a:endParaRPr/>
          </a:p>
        </p:txBody>
      </p:sp>
      <p:sp>
        <p:nvSpPr>
          <p:cNvPr id="44" name="Google Shape;44;p1"/>
          <p:cNvSpPr txBox="1"/>
          <p:nvPr>
            <p:ph idx="2" type="body"/>
          </p:nvPr>
        </p:nvSpPr>
        <p:spPr>
          <a:xfrm>
            <a:off x="3085875" y="2867211"/>
            <a:ext cx="9018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3F6CAF"/>
                </a:solidFill>
              </a:rPr>
              <a:t>Brian Kilberg - May 2021</a:t>
            </a:r>
            <a:endParaRPr sz="1350">
              <a:solidFill>
                <a:srgbClr val="3F6CA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5" name="Google Shape;45;p1"/>
          <p:cNvSpPr txBox="1"/>
          <p:nvPr>
            <p:ph idx="3" type="body"/>
          </p:nvPr>
        </p:nvSpPr>
        <p:spPr>
          <a:xfrm>
            <a:off x="3099597" y="4375326"/>
            <a:ext cx="90300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350">
                <a:solidFill>
                  <a:srgbClr val="1D1D1D"/>
                </a:solidFill>
              </a:rPr>
              <a:t>Professor Kris Pister </a:t>
            </a:r>
            <a:endParaRPr sz="1350">
              <a:solidFill>
                <a:srgbClr val="1D1D1D"/>
              </a:solidFill>
            </a:endParaRPr>
          </a:p>
        </p:txBody>
      </p:sp>
      <p:sp>
        <p:nvSpPr>
          <p:cNvPr id="46" name="Google Shape;46;p1"/>
          <p:cNvSpPr txBox="1"/>
          <p:nvPr>
            <p:ph idx="4" type="body"/>
          </p:nvPr>
        </p:nvSpPr>
        <p:spPr>
          <a:xfrm>
            <a:off x="3105284" y="5041756"/>
            <a:ext cx="9018625" cy="289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</a:pPr>
            <a:r>
              <a:rPr lang="en-US"/>
              <a:t>presented by Abanob Bostouros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0fa2cf49c_0_65"/>
          <p:cNvSpPr txBox="1"/>
          <p:nvPr>
            <p:ph idx="1" type="body"/>
          </p:nvPr>
        </p:nvSpPr>
        <p:spPr>
          <a:xfrm>
            <a:off x="195761" y="1162050"/>
            <a:ext cx="11795700" cy="502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ahoma"/>
              <a:buChar char="•"/>
            </a:pPr>
            <a:r>
              <a:rPr lang="en-US" sz="1900"/>
              <a:t>In our system, a missed measurement gets replaced by the latest measurement. 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Tahoma"/>
              <a:buChar char="•"/>
            </a:pPr>
            <a:r>
              <a:rPr lang="en-US" sz="1900"/>
              <a:t>causes the reconstruction algorithm to use out-of-date measurements, resulting in inaccurate positioning. </a:t>
            </a:r>
            <a:endParaRPr sz="19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60fa2cf49c_0_65"/>
          <p:cNvSpPr txBox="1"/>
          <p:nvPr>
            <p:ph type="title"/>
          </p:nvPr>
        </p:nvSpPr>
        <p:spPr>
          <a:xfrm>
            <a:off x="195761" y="90041"/>
            <a:ext cx="11795700" cy="90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136" name="Google Shape;136;g160fa2cf49c_0_65"/>
          <p:cNvSpPr txBox="1"/>
          <p:nvPr>
            <p:ph idx="12" type="sldNum"/>
          </p:nvPr>
        </p:nvSpPr>
        <p:spPr>
          <a:xfrm>
            <a:off x="11258550" y="6415322"/>
            <a:ext cx="571500" cy="36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" name="Google Shape;137;g160fa2cf49c_0_65"/>
          <p:cNvPicPr preferRelativeResize="0"/>
          <p:nvPr/>
        </p:nvPicPr>
        <p:blipFill rotWithShape="1">
          <a:blip r:embed="rId3">
            <a:alphaModFix/>
          </a:blip>
          <a:srcRect b="0" l="0" r="0" t="2959"/>
          <a:stretch/>
        </p:blipFill>
        <p:spPr>
          <a:xfrm>
            <a:off x="3278750" y="1252950"/>
            <a:ext cx="7979801" cy="55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60fa2cf49c_0_87"/>
          <p:cNvSpPr txBox="1"/>
          <p:nvPr>
            <p:ph idx="1" type="body"/>
          </p:nvPr>
        </p:nvSpPr>
        <p:spPr>
          <a:xfrm>
            <a:off x="195761" y="1162050"/>
            <a:ext cx="11795700" cy="502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12750" lvl="0" marL="457200" rtl="0" algn="l">
              <a:spcBef>
                <a:spcPts val="500"/>
              </a:spcBef>
              <a:spcAft>
                <a:spcPts val="0"/>
              </a:spcAft>
              <a:buSzPts val="2900"/>
              <a:buFont typeface="Tahoma"/>
              <a:buChar char="•"/>
            </a:pPr>
            <a:r>
              <a:rPr lang="en-US" sz="2900"/>
              <a:t>Rebuild the </a:t>
            </a:r>
            <a:r>
              <a:rPr lang="en-US" sz="2900"/>
              <a:t>experiment</a:t>
            </a:r>
            <a:r>
              <a:rPr lang="en-US" sz="2900"/>
              <a:t> </a:t>
            </a:r>
            <a:endParaRPr sz="2900"/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SzPts val="2900"/>
              <a:buFont typeface="Tahoma"/>
              <a:buChar char="•"/>
            </a:pPr>
            <a:r>
              <a:rPr lang="en-US" sz="2900"/>
              <a:t>Design scalable and </a:t>
            </a:r>
            <a:r>
              <a:rPr lang="en-US" sz="2900"/>
              <a:t>reliable</a:t>
            </a:r>
            <a:r>
              <a:rPr lang="en-US" sz="2900"/>
              <a:t> system to test multi-scum</a:t>
            </a:r>
            <a:endParaRPr sz="2900"/>
          </a:p>
          <a:p>
            <a:pPr indent="-412750" lvl="1" marL="914400" rtl="0" algn="l">
              <a:spcBef>
                <a:spcPts val="1000"/>
              </a:spcBef>
              <a:spcAft>
                <a:spcPts val="0"/>
              </a:spcAft>
              <a:buSzPts val="2900"/>
              <a:buChar char="–"/>
            </a:pPr>
            <a:r>
              <a:rPr lang="en-US" sz="2900"/>
              <a:t>Use regular 5-point </a:t>
            </a:r>
            <a:r>
              <a:rPr lang="en-US" sz="2900"/>
              <a:t>algorithm to recover Essential Matrix </a:t>
            </a:r>
            <a:endParaRPr sz="2900"/>
          </a:p>
          <a:p>
            <a:pPr indent="-412750" lvl="1" marL="914400" rtl="0" algn="l">
              <a:spcBef>
                <a:spcPts val="1000"/>
              </a:spcBef>
              <a:spcAft>
                <a:spcPts val="0"/>
              </a:spcAft>
              <a:buSzPts val="2900"/>
              <a:buChar char="–"/>
            </a:pPr>
            <a:r>
              <a:rPr lang="en-US" sz="2900"/>
              <a:t>Use essential matrix and static setting to recover projection matrix </a:t>
            </a:r>
            <a:endParaRPr sz="2900"/>
          </a:p>
          <a:p>
            <a:pPr indent="-412750" lvl="1" marL="914400" rtl="0" algn="l">
              <a:spcBef>
                <a:spcPts val="1000"/>
              </a:spcBef>
              <a:spcAft>
                <a:spcPts val="0"/>
              </a:spcAft>
              <a:buSzPts val="2900"/>
              <a:buChar char="–"/>
            </a:pPr>
            <a:r>
              <a:rPr lang="en-US" sz="2900"/>
              <a:t>communicate the coordinates only with the ground station </a:t>
            </a:r>
            <a:endParaRPr sz="2900"/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SzPts val="2900"/>
              <a:buFont typeface="Tahoma"/>
              <a:buChar char="•"/>
            </a:pPr>
            <a:r>
              <a:rPr lang="en-US" sz="2900"/>
              <a:t>Test new </a:t>
            </a:r>
            <a:r>
              <a:rPr lang="en-US" sz="2900"/>
              <a:t>triangulation </a:t>
            </a:r>
            <a:r>
              <a:rPr lang="en-US" sz="2900"/>
              <a:t>method</a:t>
            </a:r>
            <a:r>
              <a:rPr lang="en-US" sz="2900"/>
              <a:t> and combine IMU data</a:t>
            </a:r>
            <a:endParaRPr sz="2900"/>
          </a:p>
          <a:p>
            <a:pPr indent="-412750" lvl="1" marL="914400" rtl="0" algn="l">
              <a:spcBef>
                <a:spcPts val="1000"/>
              </a:spcBef>
              <a:spcAft>
                <a:spcPts val="0"/>
              </a:spcAft>
              <a:buSzPts val="2900"/>
              <a:buChar char="–"/>
            </a:pPr>
            <a:r>
              <a:rPr lang="en-US" sz="2900"/>
              <a:t>combine IMU and </a:t>
            </a:r>
            <a:r>
              <a:rPr lang="en-US" sz="2900"/>
              <a:t>recovered</a:t>
            </a:r>
            <a:r>
              <a:rPr lang="en-US" sz="2900"/>
              <a:t> 3D position on chip </a:t>
            </a:r>
            <a:endParaRPr sz="29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44" name="Google Shape;144;g160fa2cf49c_0_87"/>
          <p:cNvSpPr txBox="1"/>
          <p:nvPr>
            <p:ph type="title"/>
          </p:nvPr>
        </p:nvSpPr>
        <p:spPr>
          <a:xfrm>
            <a:off x="195761" y="90041"/>
            <a:ext cx="11795700" cy="90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 </a:t>
            </a:r>
            <a:endParaRPr/>
          </a:p>
        </p:txBody>
      </p:sp>
      <p:sp>
        <p:nvSpPr>
          <p:cNvPr id="145" name="Google Shape;145;g160fa2cf49c_0_87"/>
          <p:cNvSpPr txBox="1"/>
          <p:nvPr>
            <p:ph idx="12" type="sldNum"/>
          </p:nvPr>
        </p:nvSpPr>
        <p:spPr>
          <a:xfrm>
            <a:off x="11258550" y="6415322"/>
            <a:ext cx="571500" cy="36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/>
          <p:nvPr>
            <p:ph idx="1" type="body"/>
          </p:nvPr>
        </p:nvSpPr>
        <p:spPr>
          <a:xfrm>
            <a:off x="195761" y="1162050"/>
            <a:ext cx="11795700" cy="502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3254" lvl="0" marL="321354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Tahoma"/>
              <a:buChar char="•"/>
            </a:pPr>
            <a:r>
              <a:rPr lang="en-US" sz="1900"/>
              <a:t>Localizing SCµM will allow us to use it in Micro-robots, virtual reality, invisible keyboard, … etc</a:t>
            </a:r>
            <a:endParaRPr sz="1900"/>
          </a:p>
          <a:p>
            <a:pPr indent="-283254" lvl="0" marL="32135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SCuM there are other forms of localization GPS, ultrasonic, however this requires additional hardware. This is where the optical programmer can save us through lighthouse localization. </a:t>
            </a:r>
            <a:endParaRPr sz="1900"/>
          </a:p>
        </p:txBody>
      </p:sp>
      <p:sp>
        <p:nvSpPr>
          <p:cNvPr id="52" name="Google Shape;52;p2"/>
          <p:cNvSpPr txBox="1"/>
          <p:nvPr>
            <p:ph type="title"/>
          </p:nvPr>
        </p:nvSpPr>
        <p:spPr>
          <a:xfrm>
            <a:off x="195761" y="90041"/>
            <a:ext cx="11795760" cy="90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Importance of 3D localization</a:t>
            </a:r>
            <a:endParaRPr/>
          </a:p>
        </p:txBody>
      </p:sp>
      <p:sp>
        <p:nvSpPr>
          <p:cNvPr id="53" name="Google Shape;53;p2"/>
          <p:cNvSpPr txBox="1"/>
          <p:nvPr>
            <p:ph idx="12" type="sldNum"/>
          </p:nvPr>
        </p:nvSpPr>
        <p:spPr>
          <a:xfrm>
            <a:off x="11258550" y="6415322"/>
            <a:ext cx="571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"/>
          <p:cNvSpPr txBox="1"/>
          <p:nvPr>
            <p:ph idx="11" type="ftr"/>
          </p:nvPr>
        </p:nvSpPr>
        <p:spPr>
          <a:xfrm>
            <a:off x="3648075" y="6415322"/>
            <a:ext cx="75993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 to Insert → Header and Footer to add Presentation Title &amp; Date </a:t>
            </a:r>
            <a:endParaRPr/>
          </a:p>
        </p:txBody>
      </p:sp>
      <p:pic>
        <p:nvPicPr>
          <p:cNvPr id="55" name="Google Shape;55;p2"/>
          <p:cNvPicPr preferRelativeResize="0"/>
          <p:nvPr/>
        </p:nvPicPr>
        <p:blipFill rotWithShape="1">
          <a:blip r:embed="rId3">
            <a:alphaModFix/>
          </a:blip>
          <a:srcRect b="6235" l="17776" r="16386" t="0"/>
          <a:stretch/>
        </p:blipFill>
        <p:spPr>
          <a:xfrm>
            <a:off x="7532075" y="1605550"/>
            <a:ext cx="4437300" cy="276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10438" y="4594788"/>
            <a:ext cx="1680563" cy="168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60fa2cf49c_0_6"/>
          <p:cNvSpPr txBox="1"/>
          <p:nvPr>
            <p:ph idx="12" type="sldNum"/>
          </p:nvPr>
        </p:nvSpPr>
        <p:spPr>
          <a:xfrm>
            <a:off x="11258550" y="6415322"/>
            <a:ext cx="571500" cy="36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g160fa2cf49c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0350" y="1136650"/>
            <a:ext cx="8248125" cy="51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160fa2cf49c_0_6"/>
          <p:cNvSpPr txBox="1"/>
          <p:nvPr>
            <p:ph type="title"/>
          </p:nvPr>
        </p:nvSpPr>
        <p:spPr>
          <a:xfrm>
            <a:off x="195761" y="90041"/>
            <a:ext cx="11795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Lighthouse</a:t>
            </a:r>
            <a:r>
              <a:rPr lang="en-US"/>
              <a:t> </a:t>
            </a:r>
            <a:r>
              <a:rPr lang="en-US"/>
              <a:t>localization plan</a:t>
            </a:r>
            <a:r>
              <a:rPr lang="en-US"/>
              <a:t> </a:t>
            </a:r>
            <a:endParaRPr/>
          </a:p>
        </p:txBody>
      </p:sp>
      <p:pic>
        <p:nvPicPr>
          <p:cNvPr id="65" name="Google Shape;65;g160fa2cf49c_0_6"/>
          <p:cNvPicPr preferRelativeResize="0"/>
          <p:nvPr/>
        </p:nvPicPr>
        <p:blipFill rotWithShape="1">
          <a:blip r:embed="rId4">
            <a:alphaModFix/>
          </a:blip>
          <a:srcRect b="11991" l="0" r="45268" t="20713"/>
          <a:stretch/>
        </p:blipFill>
        <p:spPr>
          <a:xfrm>
            <a:off x="3352575" y="2298075"/>
            <a:ext cx="919775" cy="113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60fa2cf49c_0_6"/>
          <p:cNvPicPr preferRelativeResize="0"/>
          <p:nvPr/>
        </p:nvPicPr>
        <p:blipFill rotWithShape="1">
          <a:blip r:embed="rId5">
            <a:alphaModFix/>
          </a:blip>
          <a:srcRect b="11754" l="17776" r="16386" t="0"/>
          <a:stretch/>
        </p:blipFill>
        <p:spPr>
          <a:xfrm>
            <a:off x="8670025" y="3428994"/>
            <a:ext cx="1548451" cy="9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60fa2cf49c_0_13"/>
          <p:cNvSpPr txBox="1"/>
          <p:nvPr>
            <p:ph idx="12" type="sldNum"/>
          </p:nvPr>
        </p:nvSpPr>
        <p:spPr>
          <a:xfrm>
            <a:off x="11258550" y="6415322"/>
            <a:ext cx="571500" cy="36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g160fa2cf49c_0_13" title="Media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2218" y="1217300"/>
            <a:ext cx="7129274" cy="534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160fa2cf49c_0_13"/>
          <p:cNvSpPr txBox="1"/>
          <p:nvPr>
            <p:ph type="title"/>
          </p:nvPr>
        </p:nvSpPr>
        <p:spPr>
          <a:xfrm>
            <a:off x="195761" y="90041"/>
            <a:ext cx="11795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Lighthouse sweeping demo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60fa2cf49c_0_24"/>
          <p:cNvSpPr txBox="1"/>
          <p:nvPr>
            <p:ph type="title"/>
          </p:nvPr>
        </p:nvSpPr>
        <p:spPr>
          <a:xfrm>
            <a:off x="195761" y="90041"/>
            <a:ext cx="11795700" cy="90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HTC Vive V1 </a:t>
            </a:r>
            <a:endParaRPr/>
          </a:p>
        </p:txBody>
      </p:sp>
      <p:sp>
        <p:nvSpPr>
          <p:cNvPr id="81" name="Google Shape;81;g160fa2cf49c_0_24"/>
          <p:cNvSpPr txBox="1"/>
          <p:nvPr>
            <p:ph idx="12" type="sldNum"/>
          </p:nvPr>
        </p:nvSpPr>
        <p:spPr>
          <a:xfrm>
            <a:off x="11258550" y="6415322"/>
            <a:ext cx="571500" cy="36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" name="Google Shape;82;g160fa2cf49c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5155" y="1453850"/>
            <a:ext cx="6816865" cy="174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160fa2cf49c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3875" y="3385847"/>
            <a:ext cx="10039426" cy="170526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60fa2cf49c_0_24"/>
          <p:cNvSpPr txBox="1"/>
          <p:nvPr>
            <p:ph idx="1" type="body"/>
          </p:nvPr>
        </p:nvSpPr>
        <p:spPr>
          <a:xfrm>
            <a:off x="195750" y="5280450"/>
            <a:ext cx="11795700" cy="90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ω Δt = Θ</a:t>
            </a:r>
            <a:endParaRPr sz="2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60fa2cf49c_0_39"/>
          <p:cNvSpPr txBox="1"/>
          <p:nvPr>
            <p:ph idx="1" type="body"/>
          </p:nvPr>
        </p:nvSpPr>
        <p:spPr>
          <a:xfrm>
            <a:off x="195755" y="1162050"/>
            <a:ext cx="5954100" cy="502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ahoma"/>
              <a:buChar char="•"/>
            </a:pPr>
            <a:r>
              <a:rPr lang="en-US" sz="1900"/>
              <a:t>The optical receiver chip was moved through a trajectory while tracking itself using the IR pulses and sweeps from the lighthouse beacon. 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ahoma"/>
              <a:buChar char="•"/>
            </a:pPr>
            <a:r>
              <a:rPr lang="en-US" sz="1900"/>
              <a:t>The ground truth of the receiver’s trajectory was obtained using an Optitrack motion capture system.</a:t>
            </a:r>
            <a:endParaRPr sz="1900"/>
          </a:p>
        </p:txBody>
      </p:sp>
      <p:sp>
        <p:nvSpPr>
          <p:cNvPr id="91" name="Google Shape;91;g160fa2cf49c_0_39"/>
          <p:cNvSpPr txBox="1"/>
          <p:nvPr>
            <p:ph type="title"/>
          </p:nvPr>
        </p:nvSpPr>
        <p:spPr>
          <a:xfrm>
            <a:off x="195761" y="90041"/>
            <a:ext cx="11795700" cy="90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Validation experiment</a:t>
            </a:r>
            <a:endParaRPr/>
          </a:p>
        </p:txBody>
      </p:sp>
      <p:sp>
        <p:nvSpPr>
          <p:cNvPr id="92" name="Google Shape;92;g160fa2cf49c_0_39"/>
          <p:cNvSpPr txBox="1"/>
          <p:nvPr>
            <p:ph idx="12" type="sldNum"/>
          </p:nvPr>
        </p:nvSpPr>
        <p:spPr>
          <a:xfrm>
            <a:off x="11258550" y="6415322"/>
            <a:ext cx="571500" cy="36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160fa2cf49c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747" y="1505550"/>
            <a:ext cx="5680304" cy="468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60fa2cf49c_0_39"/>
          <p:cNvPicPr preferRelativeResize="0"/>
          <p:nvPr/>
        </p:nvPicPr>
        <p:blipFill rotWithShape="1">
          <a:blip r:embed="rId4">
            <a:alphaModFix/>
          </a:blip>
          <a:srcRect b="11991" l="0" r="45268" t="20713"/>
          <a:stretch/>
        </p:blipFill>
        <p:spPr>
          <a:xfrm flipH="1">
            <a:off x="10407075" y="3115688"/>
            <a:ext cx="509625" cy="62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60fa2cf49c_0_39"/>
          <p:cNvPicPr preferRelativeResize="0"/>
          <p:nvPr/>
        </p:nvPicPr>
        <p:blipFill rotWithShape="1">
          <a:blip r:embed="rId5">
            <a:alphaModFix/>
          </a:blip>
          <a:srcRect b="11754" l="17776" r="16386" t="0"/>
          <a:stretch/>
        </p:blipFill>
        <p:spPr>
          <a:xfrm>
            <a:off x="7386774" y="4521546"/>
            <a:ext cx="62255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0fa2cf49c_0_49"/>
          <p:cNvSpPr txBox="1"/>
          <p:nvPr>
            <p:ph idx="1" type="body"/>
          </p:nvPr>
        </p:nvSpPr>
        <p:spPr>
          <a:xfrm>
            <a:off x="195755" y="1162050"/>
            <a:ext cx="6115500" cy="502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ahoma"/>
              <a:buChar char="•"/>
            </a:pPr>
            <a:r>
              <a:rPr lang="en-US" sz="1900"/>
              <a:t>Azimuth </a:t>
            </a:r>
            <a:r>
              <a:rPr lang="en-US" sz="1900"/>
              <a:t>tracking’s RMS error </a:t>
            </a:r>
            <a:r>
              <a:rPr lang="en-US" sz="1900"/>
              <a:t>was 0.386 degrees. 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ahoma"/>
              <a:buChar char="•"/>
            </a:pPr>
            <a:r>
              <a:rPr lang="en-US" sz="1900"/>
              <a:t>Elevation tracking’s RMS error was 0.312 degrees.</a:t>
            </a:r>
            <a:endParaRPr sz="19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2" name="Google Shape;102;g160fa2cf49c_0_49"/>
          <p:cNvSpPr txBox="1"/>
          <p:nvPr>
            <p:ph type="title"/>
          </p:nvPr>
        </p:nvSpPr>
        <p:spPr>
          <a:xfrm>
            <a:off x="195761" y="90041"/>
            <a:ext cx="11795700" cy="90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Experiment results</a:t>
            </a:r>
            <a:endParaRPr/>
          </a:p>
        </p:txBody>
      </p:sp>
      <p:sp>
        <p:nvSpPr>
          <p:cNvPr id="103" name="Google Shape;103;g160fa2cf49c_0_49"/>
          <p:cNvSpPr txBox="1"/>
          <p:nvPr>
            <p:ph idx="12" type="sldNum"/>
          </p:nvPr>
        </p:nvSpPr>
        <p:spPr>
          <a:xfrm>
            <a:off x="11258550" y="6415322"/>
            <a:ext cx="571500" cy="36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160fa2cf49c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1325" y="1978350"/>
            <a:ext cx="5440189" cy="376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60fa2cf49c_0_57"/>
          <p:cNvSpPr txBox="1"/>
          <p:nvPr>
            <p:ph idx="1" type="body"/>
          </p:nvPr>
        </p:nvSpPr>
        <p:spPr>
          <a:xfrm>
            <a:off x="195750" y="1162050"/>
            <a:ext cx="4701900" cy="502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ahoma"/>
              <a:buChar char="•"/>
            </a:pPr>
            <a:r>
              <a:rPr lang="en-US" sz="1900"/>
              <a:t>Modeling each lighthouse base station as a camera allows for both calibration of relative poses of each lighthouse in addition to the use of triangulation methods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900"/>
              <a:buChar char="•"/>
            </a:pPr>
            <a:r>
              <a:rPr lang="en-US" sz="1900"/>
              <a:t>Used 1000 sample points of the SCµM angle data projected onto the unit distance image plane, and their corresponding ground truth 3D position data to use OpenCV’s solvePnPRansac method.</a:t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60fa2cf49c_0_57"/>
          <p:cNvSpPr txBox="1"/>
          <p:nvPr>
            <p:ph type="title"/>
          </p:nvPr>
        </p:nvSpPr>
        <p:spPr>
          <a:xfrm>
            <a:off x="195761" y="90041"/>
            <a:ext cx="11795700" cy="90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Triangulation</a:t>
            </a:r>
            <a:r>
              <a:rPr lang="en-US"/>
              <a:t> and calibration</a:t>
            </a:r>
            <a:endParaRPr/>
          </a:p>
        </p:txBody>
      </p:sp>
      <p:sp>
        <p:nvSpPr>
          <p:cNvPr id="112" name="Google Shape;112;g160fa2cf49c_0_57"/>
          <p:cNvSpPr txBox="1"/>
          <p:nvPr>
            <p:ph idx="12" type="sldNum"/>
          </p:nvPr>
        </p:nvSpPr>
        <p:spPr>
          <a:xfrm>
            <a:off x="11258550" y="6415322"/>
            <a:ext cx="571500" cy="36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" name="Google Shape;113;g160fa2cf49c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500" y="1759660"/>
            <a:ext cx="7093949" cy="38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60fa2cf49c_0_73"/>
          <p:cNvSpPr txBox="1"/>
          <p:nvPr>
            <p:ph idx="1" type="body"/>
          </p:nvPr>
        </p:nvSpPr>
        <p:spPr>
          <a:xfrm>
            <a:off x="195756" y="1162050"/>
            <a:ext cx="5837100" cy="502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900"/>
              <a:buFont typeface="Tahoma"/>
              <a:buChar char="•"/>
            </a:pPr>
            <a:r>
              <a:rPr lang="en-US" sz="1900">
                <a:solidFill>
                  <a:srgbClr val="0C0C0C"/>
                </a:solidFill>
              </a:rPr>
              <a:t>The azimuth and elevation measurements (range 0-π, with π/2 corresponding to the laser perpendicular to the image plane) are projected at unit distance onto this plane</a:t>
            </a:r>
            <a:endParaRPr sz="1900">
              <a:solidFill>
                <a:srgbClr val="0C0C0C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Tahoma"/>
              <a:buChar char="•"/>
            </a:pPr>
            <a:r>
              <a:rPr lang="en-US" sz="1900"/>
              <a:t>The center of rotation of the lighthouse laser scans is the pinhole and the intrinsic matrix is I. </a:t>
            </a:r>
            <a:endParaRPr sz="19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rgbClr val="0C0C0C"/>
              </a:solidFill>
            </a:endParaRPr>
          </a:p>
        </p:txBody>
      </p:sp>
      <p:sp>
        <p:nvSpPr>
          <p:cNvPr id="120" name="Google Shape;120;g160fa2cf49c_0_73"/>
          <p:cNvSpPr txBox="1"/>
          <p:nvPr>
            <p:ph type="title"/>
          </p:nvPr>
        </p:nvSpPr>
        <p:spPr>
          <a:xfrm>
            <a:off x="195761" y="90041"/>
            <a:ext cx="11795700" cy="90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Calibration of Lighthouse Projection Matrices</a:t>
            </a:r>
            <a:endParaRPr/>
          </a:p>
        </p:txBody>
      </p:sp>
      <p:sp>
        <p:nvSpPr>
          <p:cNvPr id="121" name="Google Shape;121;g160fa2cf49c_0_73"/>
          <p:cNvSpPr txBox="1"/>
          <p:nvPr>
            <p:ph idx="12" type="sldNum"/>
          </p:nvPr>
        </p:nvSpPr>
        <p:spPr>
          <a:xfrm>
            <a:off x="11258550" y="6415322"/>
            <a:ext cx="571500" cy="36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g160fa2cf49c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2533" y="1259200"/>
            <a:ext cx="1259878" cy="9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60fa2cf49c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6098" y="1259200"/>
            <a:ext cx="3861675" cy="9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60fa2cf49c_0_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2533" y="2375362"/>
            <a:ext cx="2779002" cy="9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60fa2cf49c_0_73"/>
          <p:cNvPicPr preferRelativeResize="0"/>
          <p:nvPr/>
        </p:nvPicPr>
        <p:blipFill rotWithShape="1">
          <a:blip r:embed="rId6">
            <a:alphaModFix/>
          </a:blip>
          <a:srcRect b="1234" l="16716" r="23063" t="0"/>
          <a:stretch/>
        </p:blipFill>
        <p:spPr>
          <a:xfrm>
            <a:off x="9772915" y="2375362"/>
            <a:ext cx="1924509" cy="9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60fa2cf49c_0_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8195" y="3588287"/>
            <a:ext cx="2176577" cy="9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60fa2cf49c_0_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51148" y="3588287"/>
            <a:ext cx="2742744" cy="9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60fa2cf49c_0_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19726" y="4801193"/>
            <a:ext cx="5671724" cy="1387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st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2017-04-05T20:42:17Z</dcterms:created>
  <dc:creator>Dalene Schwartz Corey</dc:creator>
</cp:coreProperties>
</file>